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9" r:id="rId1"/>
  </p:sldMasterIdLst>
  <p:notesMasterIdLst>
    <p:notesMasterId r:id="rId19"/>
  </p:notesMasterIdLst>
  <p:sldIdLst>
    <p:sldId id="328" r:id="rId2"/>
    <p:sldId id="428" r:id="rId3"/>
    <p:sldId id="429" r:id="rId4"/>
    <p:sldId id="434" r:id="rId5"/>
    <p:sldId id="435" r:id="rId6"/>
    <p:sldId id="413" r:id="rId7"/>
    <p:sldId id="313" r:id="rId8"/>
    <p:sldId id="432" r:id="rId9"/>
    <p:sldId id="417" r:id="rId10"/>
    <p:sldId id="418" r:id="rId11"/>
    <p:sldId id="426" r:id="rId12"/>
    <p:sldId id="324" r:id="rId13"/>
    <p:sldId id="419" r:id="rId14"/>
    <p:sldId id="421" r:id="rId15"/>
    <p:sldId id="835" r:id="rId16"/>
    <p:sldId id="355" r:id="rId17"/>
    <p:sldId id="261" r:id="rId18"/>
  </p:sldIdLst>
  <p:sldSz cx="12192000" cy="6858000"/>
  <p:notesSz cx="6797675" cy="9928225"/>
  <p:embeddedFontLst>
    <p:embeddedFont>
      <p:font typeface="Bahnschrift SemiBold SemiConden" panose="020B0502040204020203" pitchFamily="34" charset="0"/>
      <p:bold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Bahnschrift SemiLight Condensed" panose="020B0502040204020203" pitchFamily="34" charset="0"/>
      <p:regular r:id="rId23"/>
    </p:embeddedFont>
    <p:embeddedFont>
      <p:font typeface="Segoe UI" panose="020B0502040204020203" pitchFamily="3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SimSun" panose="02010600030101010101" pitchFamily="2" charset="-122"/>
      <p:regular r:id="rId32"/>
    </p:embeddedFont>
    <p:embeddedFont>
      <p:font typeface="Rubrik New Bold" panose="020B0604020202020204" charset="-52"/>
      <p:bold r:id="rId33"/>
    </p:embeddedFont>
    <p:embeddedFont>
      <p:font typeface="Wingdings 3" panose="05040102010807070707" pitchFamily="18" charset="2"/>
      <p:regular r:id="rId34"/>
    </p:embeddedFont>
    <p:embeddedFont>
      <p:font typeface="Rubrik New Light" panose="020B0604020202020204" charset="-52"/>
      <p:regular r:id="rId3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B3A"/>
    <a:srgbClr val="17AE87"/>
    <a:srgbClr val="10002B"/>
    <a:srgbClr val="CCE1D7"/>
    <a:srgbClr val="E7F1EC"/>
    <a:srgbClr val="F7F7F7"/>
    <a:srgbClr val="9D9E9E"/>
    <a:srgbClr val="EB5670"/>
    <a:srgbClr val="1EA57A"/>
    <a:srgbClr val="00AC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explosion val="8"/>
          <c:dPt>
            <c:idx val="0"/>
            <c:bubble3D val="0"/>
            <c:spPr>
              <a:solidFill>
                <a:srgbClr val="09B1A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BC12-48D1-9554-86E0FAD77887}"/>
              </c:ext>
            </c:extLst>
          </c:dPt>
          <c:dPt>
            <c:idx val="1"/>
            <c:bubble3D val="0"/>
            <c:spPr>
              <a:solidFill>
                <a:srgbClr val="14AE9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C12-48D1-9554-86E0FAD77887}"/>
              </c:ext>
            </c:extLst>
          </c:dPt>
          <c:dPt>
            <c:idx val="2"/>
            <c:bubble3D val="0"/>
            <c:spPr>
              <a:solidFill>
                <a:srgbClr val="1CAB8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BC12-48D1-9554-86E0FAD77887}"/>
              </c:ext>
            </c:extLst>
          </c:dPt>
          <c:dPt>
            <c:idx val="3"/>
            <c:bubble3D val="0"/>
            <c:spPr>
              <a:solidFill>
                <a:srgbClr val="21A87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C12-48D1-9554-86E0FAD77887}"/>
              </c:ext>
            </c:extLst>
          </c:dPt>
          <c:dPt>
            <c:idx val="4"/>
            <c:bubble3D val="0"/>
            <c:spPr>
              <a:solidFill>
                <a:srgbClr val="23A56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BC12-48D1-9554-86E0FAD77887}"/>
              </c:ext>
            </c:extLst>
          </c:dPt>
          <c:dPt>
            <c:idx val="5"/>
            <c:bubble3D val="0"/>
            <c:spPr>
              <a:solidFill>
                <a:srgbClr val="22A26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C12-48D1-9554-86E0FAD77887}"/>
              </c:ext>
            </c:extLst>
          </c:dPt>
          <c:dPt>
            <c:idx val="6"/>
            <c:bubble3D val="0"/>
            <c:spPr>
              <a:solidFill>
                <a:srgbClr val="1FA05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C12-48D1-9554-86E0FAD77887}"/>
              </c:ext>
            </c:extLst>
          </c:dPt>
          <c:dPt>
            <c:idx val="7"/>
            <c:bubble3D val="0"/>
            <c:spPr>
              <a:solidFill>
                <a:srgbClr val="1D9D4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C12-48D1-9554-86E0FAD77887}"/>
              </c:ext>
            </c:extLst>
          </c:dPt>
          <c:dPt>
            <c:idx val="8"/>
            <c:bubble3D val="0"/>
            <c:spPr>
              <a:solidFill>
                <a:srgbClr val="199B3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C12-48D1-9554-86E0FAD77887}"/>
              </c:ext>
            </c:extLst>
          </c:dPt>
          <c:cat>
            <c:strRef>
              <c:f>Лист1!$A$2:$A$10</c:f>
              <c:strCache>
                <c:ptCount val="9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  <c:pt idx="4">
                  <c:v>Кв. 1</c:v>
                </c:pt>
                <c:pt idx="5">
                  <c:v>Кв. 2</c:v>
                </c:pt>
                <c:pt idx="6">
                  <c:v>Кв. 3</c:v>
                </c:pt>
                <c:pt idx="7">
                  <c:v>Кв. 4</c:v>
                </c:pt>
                <c:pt idx="8">
                  <c:v>Кв. 4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12-48D1-9554-86E0FAD778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6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059E98-1A04-4619-9361-EF152EDB97C1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A13230-8704-4ECD-8B2D-C1C948FA2F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412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4F747-F3B5-4B5E-924F-D2BBC5936E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397445-AEA4-4D29-B1E2-62FCC8E146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DB7B53-65AD-42E7-8886-37B8C64F1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9D1B2-EF14-4588-A599-8E4AED8C4E19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0FE63C-7FAC-437B-B128-60FB9EC6D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FC5633-E91A-4054-848E-F34AD03FB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E31D5-6977-41A3-96C6-2F066A88E0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480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72752B-81C8-4F16-BE78-59CCA065F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F5267FC-D138-48ED-A198-3C7029011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023E37-1A2D-4C22-AE45-0AAAE53EB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9D1B2-EF14-4588-A599-8E4AED8C4E19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703AB4-E8FA-4135-8A44-967BFD5F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03F56A-7E7A-4E0E-831E-13D2065E2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E31D5-6977-41A3-96C6-2F066A88E0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997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CCDCAE2-8192-4284-AED6-00F72EB1F8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93BBC4-F2AD-43B8-B5F7-E004E441BF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1180B5-A15D-43BF-9E8D-0A2D3754E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9D1B2-EF14-4588-A599-8E4AED8C4E19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D5C277-D9DC-4010-8EF0-83E9F1687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97309A-8B96-4E68-A3EF-5924E8A6C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E31D5-6977-41A3-96C6-2F066A88E0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089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86926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660400"/>
            <a:ext cx="4481512" cy="701731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4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</a:t>
            </a:r>
            <a:r>
              <a:rPr lang="fr-FR" dirty="0" err="1"/>
              <a:t>goes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9015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B8F7B0-3245-4571-8903-8DBEEC899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41874F-FAA4-4381-9960-36D5E60C3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570263-00C9-4837-93C9-7BECCD766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9D1B2-EF14-4588-A599-8E4AED8C4E19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20488C-53DE-47C2-ADAF-B021555E1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AB49E5-6AB4-41CE-B59A-34A3CDC7B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E31D5-6977-41A3-96C6-2F066A88E0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993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A90585-23FE-4DD9-B6B4-1B4F80714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804820-3309-474A-8153-8B94D9DDA0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E1237B-FECE-4461-9D5F-D00184E7D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9D1B2-EF14-4588-A599-8E4AED8C4E19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CC5B03-37D8-41EA-9BC9-7D498BE3D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26BB4C-58C8-44FF-B49D-93E883DF7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E31D5-6977-41A3-96C6-2F066A88E0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1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79BD8B-5F9F-48EB-B5ED-B0468CBDE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BA3AA3-FE1B-4251-BB70-F94FE2206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8585CFE-B48B-4211-8901-CA2F2408B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19EEE4-3295-41C8-B5FB-1FBBDAC89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9D1B2-EF14-4588-A599-8E4AED8C4E19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EE240B-65EC-49FE-BCB6-FB4D629D0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07D6706-66EC-4D17-AEAF-EF9F90F09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E31D5-6977-41A3-96C6-2F066A88E0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865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E3B090-4DF1-4F91-A7A7-ACBCAC5BA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D22057-9ABE-4F63-9DF4-58DECBCD4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9CE88F8-ECF1-48E6-9CF8-89DED02A68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194AF7B-9FEB-45FB-ACDD-65DD596A1E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96DA3C4-8A57-41C4-A8E1-F42DDD17E9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CE7B135-1F47-424C-ACA2-B947D1BA7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9D1B2-EF14-4588-A599-8E4AED8C4E19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7CF61E1-5617-4488-B27C-59DB94649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A484C57-134E-42B9-93EF-007CEC83E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E31D5-6977-41A3-96C6-2F066A88E0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986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4B0ECF-A94B-4168-975D-6F7637EB0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7683E8-7D6C-426D-A77C-FEA8688CB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9D1B2-EF14-4588-A599-8E4AED8C4E19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09D3D7A-BBE2-4D36-914B-2354E9C2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E558420-D8A5-40F5-8CB1-6D963F7DC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E31D5-6977-41A3-96C6-2F066A88E0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232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8775221-43CC-4691-8392-02B7FDE6F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9D1B2-EF14-4588-A599-8E4AED8C4E19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1AFEE25-2D49-4ABA-A48E-9DDE233AD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6B89D8-38B8-497F-BCA8-9209BBD18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E31D5-6977-41A3-96C6-2F066A88E0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052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55BDFE-AF1A-4C03-B765-E329BF218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799157-4D5F-415E-B2C0-68AC01D7F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3BCB5B0-26F8-4BD4-A2DB-8D04EB2BA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BCEC6D-628B-44E0-9A14-59E585A73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9D1B2-EF14-4588-A599-8E4AED8C4E19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B15236-A102-4308-B372-A3B68E724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65762E-62CA-46E4-9B4A-B2569EE81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E31D5-6977-41A3-96C6-2F066A88E0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369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99884B-2C7D-4FF8-8AD4-C0EAB2BEF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A33242A-BEC7-48F0-91CA-B50A4E0862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D7CF6-B745-4205-A20E-CCDD578ED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1B6F3E-91BA-425B-B05B-51D87BD7B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9D1B2-EF14-4588-A599-8E4AED8C4E19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5761CA-2E1D-464F-BC76-844ED6BB4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1C4253-2290-4FB0-8058-6BF5F4043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E31D5-6977-41A3-96C6-2F066A88E0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398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39AEB8-1606-47F1-AEEB-C0CC01866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1F84E3-128A-4B8B-BBBA-5A1EB8FA6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BCAA58-8EA9-41A1-8971-E3BDD36DA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9D1B2-EF14-4588-A599-8E4AED8C4E19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DEE337-D570-4B88-866C-A68E4365D2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C6BA02-F88A-43ED-897F-B6996D6A30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E31D5-6977-41A3-96C6-2F066A88E0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399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7" r:id="rId12"/>
    <p:sldLayoutId id="214748368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3.png"/><Relationship Id="rId5" Type="http://schemas.openxmlformats.org/officeDocument/2006/relationships/image" Target="../media/image47.gif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t.me/akbarsmed" TargetMode="Externa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A385FB-3FE8-4278-B3DD-C7FD925A9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" y="0"/>
            <a:ext cx="12178196" cy="6858000"/>
          </a:xfrm>
          <a:prstGeom prst="rect">
            <a:avLst/>
          </a:prstGeom>
        </p:spPr>
      </p:pic>
      <p:sp>
        <p:nvSpPr>
          <p:cNvPr id="11" name="object 80">
            <a:extLst>
              <a:ext uri="{FF2B5EF4-FFF2-40B4-BE49-F238E27FC236}">
                <a16:creationId xmlns:a16="http://schemas.microsoft.com/office/drawing/2014/main" id="{98EDBCD2-E5D2-4B0C-B298-F25097FB33A7}"/>
              </a:ext>
            </a:extLst>
          </p:cNvPr>
          <p:cNvSpPr txBox="1">
            <a:spLocks/>
          </p:cNvSpPr>
          <p:nvPr/>
        </p:nvSpPr>
        <p:spPr>
          <a:xfrm>
            <a:off x="592073" y="3321280"/>
            <a:ext cx="4856832" cy="934958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6000" dirty="0">
                <a:solidFill>
                  <a:schemeClr val="bg1"/>
                </a:solidFill>
                <a:latin typeface="Rubrik New Light" panose="00000400000000000000" pitchFamily="2" charset="-52"/>
              </a:rPr>
              <a:t>О нас!</a:t>
            </a:r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33494F99-3A7A-45B6-ADED-B008706CDC0E}"/>
              </a:ext>
            </a:extLst>
          </p:cNvPr>
          <p:cNvSpPr/>
          <p:nvPr/>
        </p:nvSpPr>
        <p:spPr>
          <a:xfrm>
            <a:off x="0" y="1"/>
            <a:ext cx="4087274" cy="3866059"/>
          </a:xfrm>
          <a:custGeom>
            <a:avLst/>
            <a:gdLst>
              <a:gd name="connsiteX0" fmla="*/ 3272387 w 4087274"/>
              <a:gd name="connsiteY0" fmla="*/ 0 h 3866059"/>
              <a:gd name="connsiteX1" fmla="*/ 4087274 w 4087274"/>
              <a:gd name="connsiteY1" fmla="*/ 0 h 3866059"/>
              <a:gd name="connsiteX2" fmla="*/ 4086481 w 4087274"/>
              <a:gd name="connsiteY2" fmla="*/ 10428 h 3866059"/>
              <a:gd name="connsiteX3" fmla="*/ 29830 w 4087274"/>
              <a:gd name="connsiteY3" fmla="*/ 3865305 h 3866059"/>
              <a:gd name="connsiteX4" fmla="*/ 0 w 4087274"/>
              <a:gd name="connsiteY4" fmla="*/ 3866059 h 3866059"/>
              <a:gd name="connsiteX5" fmla="*/ 0 w 4087274"/>
              <a:gd name="connsiteY5" fmla="*/ 3041904 h 3866059"/>
              <a:gd name="connsiteX6" fmla="*/ 4920 w 4087274"/>
              <a:gd name="connsiteY6" fmla="*/ 3041779 h 3866059"/>
              <a:gd name="connsiteX7" fmla="*/ 3230996 w 4087274"/>
              <a:gd name="connsiteY7" fmla="*/ 271206 h 3866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87274" h="3866059">
                <a:moveTo>
                  <a:pt x="3272387" y="0"/>
                </a:moveTo>
                <a:lnTo>
                  <a:pt x="4087274" y="0"/>
                </a:lnTo>
                <a:lnTo>
                  <a:pt x="4086481" y="10428"/>
                </a:lnTo>
                <a:cubicBezTo>
                  <a:pt x="3873611" y="2106518"/>
                  <a:pt x="2155308" y="3757564"/>
                  <a:pt x="29830" y="3865305"/>
                </a:cubicBezTo>
                <a:lnTo>
                  <a:pt x="0" y="3866059"/>
                </a:lnTo>
                <a:lnTo>
                  <a:pt x="0" y="3041904"/>
                </a:lnTo>
                <a:lnTo>
                  <a:pt x="4920" y="3041779"/>
                </a:lnTo>
                <a:cubicBezTo>
                  <a:pt x="1604338" y="2960705"/>
                  <a:pt x="2918490" y="1798388"/>
                  <a:pt x="3230996" y="271206"/>
                </a:cubicBezTo>
                <a:close/>
              </a:path>
            </a:pathLst>
          </a:custGeom>
          <a:gradFill flip="none" rotWithShape="1">
            <a:gsLst>
              <a:gs pos="0">
                <a:srgbClr val="53D585">
                  <a:alpha val="74000"/>
                </a:srgbClr>
              </a:gs>
              <a:gs pos="50000">
                <a:srgbClr val="1EB263">
                  <a:alpha val="53000"/>
                </a:srgbClr>
              </a:gs>
              <a:gs pos="100000">
                <a:srgbClr val="0AA45B">
                  <a:alpha val="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C05D2D1-B4A2-49A9-AF7A-6EA35BC3F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116" y="2148840"/>
            <a:ext cx="4033411" cy="2996111"/>
          </a:xfrm>
          <a:prstGeom prst="rect">
            <a:avLst/>
          </a:prstGeom>
        </p:spPr>
      </p:pic>
      <p:sp>
        <p:nvSpPr>
          <p:cNvPr id="10" name="object 80">
            <a:extLst>
              <a:ext uri="{FF2B5EF4-FFF2-40B4-BE49-F238E27FC236}">
                <a16:creationId xmlns:a16="http://schemas.microsoft.com/office/drawing/2014/main" id="{09CD1054-7C6F-4629-B5F8-9A0C7BD43687}"/>
              </a:ext>
            </a:extLst>
          </p:cNvPr>
          <p:cNvSpPr txBox="1">
            <a:spLocks/>
          </p:cNvSpPr>
          <p:nvPr/>
        </p:nvSpPr>
        <p:spPr>
          <a:xfrm>
            <a:off x="3780595" y="6212343"/>
            <a:ext cx="4630809" cy="442516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800" dirty="0">
                <a:solidFill>
                  <a:schemeClr val="bg1"/>
                </a:solidFill>
                <a:latin typeface="Rubrik New Light" panose="00000400000000000000" pitchFamily="2" charset="-52"/>
              </a:rPr>
              <a:t>2025</a:t>
            </a:r>
          </a:p>
        </p:txBody>
      </p:sp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id="{31768BA3-58E9-466B-8796-A58151F2C781}"/>
              </a:ext>
            </a:extLst>
          </p:cNvPr>
          <p:cNvSpPr/>
          <p:nvPr/>
        </p:nvSpPr>
        <p:spPr>
          <a:xfrm>
            <a:off x="7315200" y="1939040"/>
            <a:ext cx="4876800" cy="4943747"/>
          </a:xfrm>
          <a:custGeom>
            <a:avLst/>
            <a:gdLst>
              <a:gd name="connsiteX0" fmla="*/ 5111928 w 5111928"/>
              <a:gd name="connsiteY0" fmla="*/ 0 h 5127872"/>
              <a:gd name="connsiteX1" fmla="*/ 5111928 w 5111928"/>
              <a:gd name="connsiteY1" fmla="*/ 985938 h 5127872"/>
              <a:gd name="connsiteX2" fmla="*/ 4945687 w 5111928"/>
              <a:gd name="connsiteY2" fmla="*/ 990142 h 5127872"/>
              <a:gd name="connsiteX3" fmla="*/ 1027535 w 5111928"/>
              <a:gd name="connsiteY3" fmla="*/ 4713409 h 5127872"/>
              <a:gd name="connsiteX4" fmla="*/ 1006607 w 5111928"/>
              <a:gd name="connsiteY4" fmla="*/ 5127872 h 5127872"/>
              <a:gd name="connsiteX5" fmla="*/ 0 w 5111928"/>
              <a:gd name="connsiteY5" fmla="*/ 5127872 h 5127872"/>
              <a:gd name="connsiteX6" fmla="*/ 6429 w 5111928"/>
              <a:gd name="connsiteY6" fmla="*/ 4873624 h 5127872"/>
              <a:gd name="connsiteX7" fmla="*/ 4874037 w 5111928"/>
              <a:gd name="connsiteY7" fmla="*/ 6015 h 512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11928" h="5127872">
                <a:moveTo>
                  <a:pt x="5111928" y="0"/>
                </a:moveTo>
                <a:lnTo>
                  <a:pt x="5111928" y="985938"/>
                </a:lnTo>
                <a:lnTo>
                  <a:pt x="4945687" y="990142"/>
                </a:lnTo>
                <a:cubicBezTo>
                  <a:pt x="2892776" y="1094204"/>
                  <a:pt x="1233137" y="2688881"/>
                  <a:pt x="1027535" y="4713409"/>
                </a:cubicBezTo>
                <a:lnTo>
                  <a:pt x="1006607" y="5127872"/>
                </a:lnTo>
                <a:lnTo>
                  <a:pt x="0" y="5127872"/>
                </a:lnTo>
                <a:lnTo>
                  <a:pt x="6429" y="4873624"/>
                </a:lnTo>
                <a:cubicBezTo>
                  <a:pt x="139621" y="2246058"/>
                  <a:pt x="2246471" y="139206"/>
                  <a:pt x="4874037" y="6015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56000"/>
                </a:schemeClr>
              </a:gs>
              <a:gs pos="51000">
                <a:srgbClr val="FFFFFF">
                  <a:alpha val="0"/>
                </a:srgbClr>
              </a:gs>
              <a:gs pos="74000">
                <a:schemeClr val="bg1">
                  <a:alpha val="0"/>
                </a:schemeClr>
              </a:gs>
              <a:gs pos="100000">
                <a:schemeClr val="bg1">
                  <a:alpha val="1700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741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олилиния: фигура 33">
            <a:extLst>
              <a:ext uri="{FF2B5EF4-FFF2-40B4-BE49-F238E27FC236}">
                <a16:creationId xmlns:a16="http://schemas.microsoft.com/office/drawing/2014/main" id="{40D2E6A1-1CCF-4246-8990-082D9EA5AB7A}"/>
              </a:ext>
            </a:extLst>
          </p:cNvPr>
          <p:cNvSpPr/>
          <p:nvPr/>
        </p:nvSpPr>
        <p:spPr>
          <a:xfrm rot="5400000">
            <a:off x="6356509" y="1013593"/>
            <a:ext cx="3982604" cy="7688378"/>
          </a:xfrm>
          <a:custGeom>
            <a:avLst/>
            <a:gdLst>
              <a:gd name="connsiteX0" fmla="*/ 0 w 4806523"/>
              <a:gd name="connsiteY0" fmla="*/ 3497554 h 8675933"/>
              <a:gd name="connsiteX1" fmla="*/ 1349385 w 4806523"/>
              <a:gd name="connsiteY1" fmla="*/ 5024 h 8675933"/>
              <a:gd name="connsiteX2" fmla="*/ 1354175 w 4806523"/>
              <a:gd name="connsiteY2" fmla="*/ 0 h 8675933"/>
              <a:gd name="connsiteX3" fmla="*/ 2209290 w 4806523"/>
              <a:gd name="connsiteY3" fmla="*/ 0 h 8675933"/>
              <a:gd name="connsiteX4" fmla="*/ 2209247 w 4806523"/>
              <a:gd name="connsiteY4" fmla="*/ 37 h 8675933"/>
              <a:gd name="connsiteX5" fmla="*/ 683648 w 4806523"/>
              <a:gd name="connsiteY5" fmla="*/ 3446918 h 8675933"/>
              <a:gd name="connsiteX6" fmla="*/ 4631071 w 4806523"/>
              <a:gd name="connsiteY6" fmla="*/ 8049837 h 8675933"/>
              <a:gd name="connsiteX7" fmla="*/ 4806523 w 4806523"/>
              <a:gd name="connsiteY7" fmla="*/ 8072132 h 8675933"/>
              <a:gd name="connsiteX8" fmla="*/ 4806522 w 4806523"/>
              <a:gd name="connsiteY8" fmla="*/ 8675933 h 8675933"/>
              <a:gd name="connsiteX9" fmla="*/ 4663213 w 4806523"/>
              <a:gd name="connsiteY9" fmla="*/ 8665035 h 8675933"/>
              <a:gd name="connsiteX10" fmla="*/ 0 w 4806523"/>
              <a:gd name="connsiteY10" fmla="*/ 3497554 h 867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06523" h="8675933">
                <a:moveTo>
                  <a:pt x="0" y="3497554"/>
                </a:moveTo>
                <a:cubicBezTo>
                  <a:pt x="0" y="2152834"/>
                  <a:pt x="510989" y="927464"/>
                  <a:pt x="1349385" y="5024"/>
                </a:cubicBezTo>
                <a:lnTo>
                  <a:pt x="1354175" y="0"/>
                </a:lnTo>
                <a:lnTo>
                  <a:pt x="2209290" y="0"/>
                </a:lnTo>
                <a:lnTo>
                  <a:pt x="2209247" y="37"/>
                </a:lnTo>
                <a:cubicBezTo>
                  <a:pt x="1272039" y="851855"/>
                  <a:pt x="683648" y="2080673"/>
                  <a:pt x="683648" y="3446918"/>
                </a:cubicBezTo>
                <a:cubicBezTo>
                  <a:pt x="683648" y="5777571"/>
                  <a:pt x="2395887" y="7708308"/>
                  <a:pt x="4631071" y="8049837"/>
                </a:cubicBezTo>
                <a:lnTo>
                  <a:pt x="4806523" y="8072132"/>
                </a:lnTo>
                <a:lnTo>
                  <a:pt x="4806522" y="8675933"/>
                </a:lnTo>
                <a:lnTo>
                  <a:pt x="4663213" y="8665035"/>
                </a:lnTo>
                <a:cubicBezTo>
                  <a:pt x="2043955" y="8399036"/>
                  <a:pt x="0" y="6186990"/>
                  <a:pt x="0" y="3497554"/>
                </a:cubicBezTo>
                <a:close/>
              </a:path>
            </a:pathLst>
          </a:custGeom>
          <a:gradFill flip="none" rotWithShape="1">
            <a:gsLst>
              <a:gs pos="20000">
                <a:srgbClr val="12A56C">
                  <a:alpha val="7000"/>
                </a:srgbClr>
              </a:gs>
              <a:gs pos="4000">
                <a:srgbClr val="199B39">
                  <a:alpha val="0"/>
                </a:srgbClr>
              </a:gs>
              <a:gs pos="86000">
                <a:schemeClr val="bg1">
                  <a:alpha val="12000"/>
                </a:schemeClr>
              </a:gs>
              <a:gs pos="100000">
                <a:srgbClr val="09B1A8">
                  <a:alpha val="37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A006B1A4-58C9-4F5B-9541-0A30BA86CD5D}"/>
              </a:ext>
            </a:extLst>
          </p:cNvPr>
          <p:cNvGraphicFramePr/>
          <p:nvPr/>
        </p:nvGraphicFramePr>
        <p:xfrm>
          <a:off x="2032000" y="1394655"/>
          <a:ext cx="7759700" cy="5173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332965" y="1558721"/>
            <a:ext cx="34774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009B3A"/>
              </a:buClr>
              <a:buSzPct val="125000"/>
            </a:pPr>
            <a:r>
              <a:rPr lang="ru-RU" sz="1400" dirty="0">
                <a:solidFill>
                  <a:srgbClr val="10002B"/>
                </a:solidFill>
                <a:latin typeface="Rubrik New Light" panose="00000400000000000000" pitchFamily="2" charset="-52"/>
              </a:rPr>
              <a:t>Собственная клиника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032000" y="1558721"/>
            <a:ext cx="34774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009B3A"/>
              </a:buClr>
              <a:buSzPct val="125000"/>
            </a:pPr>
            <a:r>
              <a:rPr lang="ru-RU" sz="1400" dirty="0">
                <a:solidFill>
                  <a:srgbClr val="10002B"/>
                </a:solidFill>
                <a:latin typeface="Rubrik New Light" panose="00000400000000000000" pitchFamily="2" charset="-52"/>
              </a:rPr>
              <a:t>Широкий выбор программ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28937" y="2529553"/>
            <a:ext cx="3478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B3A"/>
              </a:buClr>
              <a:buSzPct val="125000"/>
            </a:pPr>
            <a:r>
              <a:rPr lang="ru-RU" sz="1400" dirty="0">
                <a:solidFill>
                  <a:srgbClr val="10002B"/>
                </a:solidFill>
                <a:latin typeface="Rubrik New Light" panose="00000400000000000000" pitchFamily="2" charset="-52"/>
              </a:rPr>
              <a:t>Разнообразный спектр</a:t>
            </a:r>
            <a:endParaRPr lang="en-US" sz="1400" dirty="0">
              <a:solidFill>
                <a:srgbClr val="10002B"/>
              </a:solidFill>
              <a:latin typeface="Rubrik New Light" panose="00000400000000000000" pitchFamily="2" charset="-52"/>
            </a:endParaRPr>
          </a:p>
          <a:p>
            <a:pPr>
              <a:buClr>
                <a:srgbClr val="009B3A"/>
              </a:buClr>
              <a:buSzPct val="125000"/>
            </a:pPr>
            <a:r>
              <a:rPr lang="ru-RU" sz="1400" dirty="0">
                <a:solidFill>
                  <a:srgbClr val="10002B"/>
                </a:solidFill>
                <a:latin typeface="Rubrik New Light" panose="00000400000000000000" pitchFamily="2" charset="-52"/>
              </a:rPr>
              <a:t>медицинских услуг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46771" y="4025451"/>
            <a:ext cx="34774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009B3A"/>
              </a:buClr>
              <a:buSzPct val="125000"/>
            </a:pPr>
            <a:r>
              <a:rPr lang="ru-RU" sz="1400" dirty="0">
                <a:solidFill>
                  <a:srgbClr val="10002B"/>
                </a:solidFill>
                <a:latin typeface="Rubrik New Light" panose="00000400000000000000" pitchFamily="2" charset="-52"/>
              </a:rPr>
              <a:t>Современные медицинские технологии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17491" y="5969116"/>
            <a:ext cx="34774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buClr>
                <a:srgbClr val="009B3A"/>
              </a:buClr>
              <a:buSzPct val="125000"/>
            </a:pPr>
            <a:r>
              <a:rPr lang="ru-RU" sz="1400" dirty="0">
                <a:solidFill>
                  <a:srgbClr val="10002B"/>
                </a:solidFill>
                <a:latin typeface="Rubrik New Light" panose="00000400000000000000" pitchFamily="2" charset="-52"/>
              </a:rPr>
              <a:t>Круглосуточное  сопровождение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172617" y="6517970"/>
            <a:ext cx="34784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buClr>
                <a:srgbClr val="009B3A"/>
              </a:buClr>
              <a:buSzPct val="125000"/>
            </a:pPr>
            <a:r>
              <a:rPr lang="ru-RU" sz="1400" dirty="0">
                <a:solidFill>
                  <a:srgbClr val="10002B"/>
                </a:solidFill>
                <a:latin typeface="Rubrik New Light" panose="00000400000000000000" pitchFamily="2" charset="-52"/>
              </a:rPr>
              <a:t>Контроль качества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597059" y="5783268"/>
            <a:ext cx="34774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009B3A"/>
              </a:buClr>
              <a:buSzPct val="125000"/>
            </a:pPr>
            <a:r>
              <a:rPr lang="ru-RU" sz="1400" dirty="0">
                <a:solidFill>
                  <a:srgbClr val="10002B"/>
                </a:solidFill>
                <a:latin typeface="Rubrik New Light" panose="00000400000000000000" pitchFamily="2" charset="-52"/>
              </a:rPr>
              <a:t>Личный кабинет и мобильное приложение для застрахованных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616456" y="4208611"/>
            <a:ext cx="3202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009B3A"/>
              </a:buClr>
              <a:buSzPct val="125000"/>
            </a:pPr>
            <a:r>
              <a:rPr lang="ru-RU" sz="1400" dirty="0">
                <a:solidFill>
                  <a:srgbClr val="10002B"/>
                </a:solidFill>
                <a:latin typeface="Rubrik New Light" panose="00000400000000000000" pitchFamily="2" charset="-52"/>
              </a:rPr>
              <a:t>СМС – информирование о записи на прием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173118" y="2576135"/>
            <a:ext cx="34784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009B3A"/>
              </a:buClr>
              <a:buSzPct val="125000"/>
            </a:pPr>
            <a:r>
              <a:rPr lang="ru-RU" sz="1400" dirty="0">
                <a:solidFill>
                  <a:srgbClr val="10002B"/>
                </a:solidFill>
                <a:latin typeface="Rubrik New Light" panose="00000400000000000000" pitchFamily="2" charset="-52"/>
              </a:rPr>
              <a:t>Телемедицина</a:t>
            </a:r>
          </a:p>
        </p:txBody>
      </p:sp>
      <p:sp>
        <p:nvSpPr>
          <p:cNvPr id="31" name="object 18"/>
          <p:cNvSpPr/>
          <p:nvPr/>
        </p:nvSpPr>
        <p:spPr>
          <a:xfrm>
            <a:off x="6107527" y="1911614"/>
            <a:ext cx="714583" cy="713469"/>
          </a:xfrm>
          <a:prstGeom prst="rect">
            <a:avLst/>
          </a:prstGeom>
          <a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41493" rIns="41493"/>
          <a:lstStyle/>
          <a:p>
            <a:endParaRPr sz="1634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biLevel thresh="25000"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794" y="5354205"/>
            <a:ext cx="644111" cy="64411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879" y="1954991"/>
            <a:ext cx="822996" cy="82299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172" y="2730024"/>
            <a:ext cx="675408" cy="67540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234" y="3916299"/>
            <a:ext cx="692946" cy="69294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105" y="4991401"/>
            <a:ext cx="684860" cy="68486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691" y="3960641"/>
            <a:ext cx="604261" cy="60426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339" y="2667907"/>
            <a:ext cx="871879" cy="87187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611" y="4991401"/>
            <a:ext cx="739983" cy="73998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B0D6975-993B-454A-ADD1-07324D9EAF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979" y="522253"/>
            <a:ext cx="938631" cy="695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Прямоугольник: скругленные верхние углы 51">
            <a:extLst>
              <a:ext uri="{FF2B5EF4-FFF2-40B4-BE49-F238E27FC236}">
                <a16:creationId xmlns:a16="http://schemas.microsoft.com/office/drawing/2014/main" id="{5CA554F5-4E3A-4140-B09A-22DEC3B48210}"/>
              </a:ext>
            </a:extLst>
          </p:cNvPr>
          <p:cNvSpPr/>
          <p:nvPr/>
        </p:nvSpPr>
        <p:spPr>
          <a:xfrm rot="10800000">
            <a:off x="4645608" y="0"/>
            <a:ext cx="2900785" cy="1012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B3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5543122-9F6D-4877-A07E-8DE1B5241018}"/>
              </a:ext>
            </a:extLst>
          </p:cNvPr>
          <p:cNvSpPr txBox="1"/>
          <p:nvPr/>
        </p:nvSpPr>
        <p:spPr>
          <a:xfrm>
            <a:off x="11592991" y="6445968"/>
            <a:ext cx="397237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Rubrik New Light" panose="00000400000000000000" pitchFamily="2" charset="-52"/>
                <a:cs typeface="Segoe UI" panose="020B0502040204020203" pitchFamily="34" charset="0"/>
              </a:rPr>
              <a:t>6</a:t>
            </a:r>
            <a:endParaRPr lang="ru-RU" sz="1400" dirty="0">
              <a:solidFill>
                <a:schemeClr val="bg1"/>
              </a:solidFill>
              <a:latin typeface="Rubrik New Light" panose="00000400000000000000" pitchFamily="2" charset="-52"/>
              <a:cs typeface="Segoe UI" panose="020B0502040204020203" pitchFamily="34" charset="0"/>
            </a:endParaRPr>
          </a:p>
          <a:p>
            <a:pPr algn="r"/>
            <a:endParaRPr lang="ru-RU" sz="1400" dirty="0">
              <a:solidFill>
                <a:schemeClr val="bg1"/>
              </a:solidFill>
              <a:latin typeface="Rubrik New Light" panose="00000400000000000000" pitchFamily="2" charset="-52"/>
              <a:cs typeface="Segoe UI" panose="020B050204020402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E33CBF5-E72B-479A-AC49-0A8A0C221DD8}"/>
              </a:ext>
            </a:extLst>
          </p:cNvPr>
          <p:cNvSpPr txBox="1"/>
          <p:nvPr/>
        </p:nvSpPr>
        <p:spPr>
          <a:xfrm>
            <a:off x="1488076" y="269900"/>
            <a:ext cx="92158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71475" algn="ctr">
              <a:defRPr/>
            </a:pPr>
            <a:r>
              <a:rPr lang="ru-RU" sz="3600" spc="-1" dirty="0">
                <a:solidFill>
                  <a:srgbClr val="10002B"/>
                </a:solidFill>
                <a:latin typeface="Rubrik New Light" panose="00000400000000000000" pitchFamily="2" charset="-52"/>
              </a:rPr>
              <a:t>Добровольное медицинское страхование в </a:t>
            </a:r>
            <a:r>
              <a:rPr lang="ru-RU" sz="3600" spc="-1" dirty="0">
                <a:solidFill>
                  <a:srgbClr val="009B3A"/>
                </a:solidFill>
                <a:latin typeface="Rubrik New Light" panose="00000400000000000000" pitchFamily="2" charset="-52"/>
              </a:rPr>
              <a:t>АК БАРС-Мед </a:t>
            </a: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3F211942-8D8E-48D7-892D-F252C0ADB334}"/>
              </a:ext>
            </a:extLst>
          </p:cNvPr>
          <p:cNvSpPr/>
          <p:nvPr/>
        </p:nvSpPr>
        <p:spPr>
          <a:xfrm>
            <a:off x="5124679" y="3179327"/>
            <a:ext cx="1574342" cy="1574342"/>
          </a:xfrm>
          <a:prstGeom prst="ellipse">
            <a:avLst/>
          </a:prstGeom>
          <a:gradFill>
            <a:gsLst>
              <a:gs pos="4000">
                <a:srgbClr val="009B3A"/>
              </a:gs>
              <a:gs pos="100000">
                <a:srgbClr val="07B4AC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A0455A3-1A87-4809-AEE8-55E6FA4BB590}"/>
              </a:ext>
            </a:extLst>
          </p:cNvPr>
          <p:cNvSpPr txBox="1"/>
          <p:nvPr/>
        </p:nvSpPr>
        <p:spPr>
          <a:xfrm>
            <a:off x="11592990" y="6409004"/>
            <a:ext cx="397237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r>
              <a:rPr lang="ru-RU" sz="1400" dirty="0">
                <a:latin typeface="Rubrik New Light" panose="00000400000000000000" pitchFamily="2" charset="-52"/>
                <a:cs typeface="Segoe UI" panose="020B0502040204020203" pitchFamily="34" charset="0"/>
              </a:rPr>
              <a:t>10</a:t>
            </a:r>
          </a:p>
          <a:p>
            <a:pPr algn="r"/>
            <a:endParaRPr lang="ru-RU" sz="1400" dirty="0">
              <a:latin typeface="Rubrik New Light" panose="00000400000000000000" pitchFamily="2" charset="-52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641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0572BD19-2603-4E27-B160-49B471DCA9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812" y="1119011"/>
            <a:ext cx="2171686" cy="2171686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1AD2731C-B83A-4964-A8D2-748A50BD5E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979" y="311574"/>
            <a:ext cx="938631" cy="695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" name="Прямоугольник: скругленные верхние углы 119">
            <a:extLst>
              <a:ext uri="{FF2B5EF4-FFF2-40B4-BE49-F238E27FC236}">
                <a16:creationId xmlns:a16="http://schemas.microsoft.com/office/drawing/2014/main" id="{51CA24F2-3F50-4084-A688-C9607BDEED7A}"/>
              </a:ext>
            </a:extLst>
          </p:cNvPr>
          <p:cNvSpPr/>
          <p:nvPr/>
        </p:nvSpPr>
        <p:spPr>
          <a:xfrm rot="10800000">
            <a:off x="4645608" y="0"/>
            <a:ext cx="2900785" cy="1012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B3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8F27832-4958-400C-8F40-0AE2B5C59806}"/>
              </a:ext>
            </a:extLst>
          </p:cNvPr>
          <p:cNvSpPr txBox="1"/>
          <p:nvPr/>
        </p:nvSpPr>
        <p:spPr>
          <a:xfrm>
            <a:off x="1488076" y="269900"/>
            <a:ext cx="92158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71475" algn="ctr">
              <a:defRPr/>
            </a:pPr>
            <a:r>
              <a:rPr lang="ru-RU" sz="3600" spc="-1" dirty="0">
                <a:solidFill>
                  <a:srgbClr val="10002B"/>
                </a:solidFill>
                <a:latin typeface="Rubrik New Light" panose="00000400000000000000" pitchFamily="2" charset="-52"/>
              </a:rPr>
              <a:t>Добровольное медицинское страхование в </a:t>
            </a:r>
            <a:r>
              <a:rPr lang="ru-RU" sz="3600" spc="-1" dirty="0">
                <a:solidFill>
                  <a:srgbClr val="009B3A"/>
                </a:solidFill>
                <a:latin typeface="Rubrik New Light" panose="00000400000000000000" pitchFamily="2" charset="-52"/>
              </a:rPr>
              <a:t>АК БАРС-Мед </a:t>
            </a: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5CFC86C0-F742-412C-9144-9F2238905BCF}"/>
              </a:ext>
            </a:extLst>
          </p:cNvPr>
          <p:cNvSpPr/>
          <p:nvPr/>
        </p:nvSpPr>
        <p:spPr>
          <a:xfrm>
            <a:off x="10007862" y="5544760"/>
            <a:ext cx="2174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3A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0002B"/>
                </a:solidFill>
                <a:effectLst/>
                <a:uLnTx/>
                <a:uFillTx/>
                <a:ea typeface="+mn-ea"/>
                <a:cs typeface="+mn-cs"/>
              </a:rPr>
              <a:t>ППУ (Полис Путешественника)</a:t>
            </a: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79438F6D-0455-426E-9EBB-BA5DCA5BE976}"/>
              </a:ext>
            </a:extLst>
          </p:cNvPr>
          <p:cNvSpPr/>
          <p:nvPr/>
        </p:nvSpPr>
        <p:spPr>
          <a:xfrm>
            <a:off x="1932181" y="2325170"/>
            <a:ext cx="27937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3A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0002B"/>
                </a:solidFill>
                <a:effectLst/>
                <a:uLnTx/>
                <a:uFillTx/>
                <a:ea typeface="+mn-ea"/>
                <a:cs typeface="+mn-cs"/>
              </a:rPr>
              <a:t>КЗ (Комплекс "Здоровье")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3A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10002B"/>
              </a:solidFill>
              <a:effectLst/>
              <a:uLnTx/>
              <a:uFillTx/>
              <a:latin typeface="Bahnschrift SemiLigh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B3F42AF4-DB7F-41E6-A5FF-43F370054022}"/>
              </a:ext>
            </a:extLst>
          </p:cNvPr>
          <p:cNvSpPr/>
          <p:nvPr/>
        </p:nvSpPr>
        <p:spPr>
          <a:xfrm>
            <a:off x="6388709" y="2395808"/>
            <a:ext cx="26436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3A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0002B"/>
                </a:solidFill>
                <a:effectLst/>
                <a:uLnTx/>
                <a:uFillTx/>
                <a:ea typeface="+mn-ea"/>
                <a:cs typeface="+mn-cs"/>
              </a:rPr>
              <a:t>НС  (Несчастный случай) </a:t>
            </a: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6393C53B-425F-4FBF-B81F-C13963EDF9A2}"/>
              </a:ext>
            </a:extLst>
          </p:cNvPr>
          <p:cNvSpPr/>
          <p:nvPr/>
        </p:nvSpPr>
        <p:spPr>
          <a:xfrm>
            <a:off x="10007862" y="2323449"/>
            <a:ext cx="19092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3A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0002B"/>
                </a:solidFill>
                <a:effectLst/>
                <a:uLnTx/>
                <a:uFillTx/>
                <a:ea typeface="+mn-ea"/>
                <a:cs typeface="+mn-cs"/>
              </a:rPr>
              <a:t>ДМС при ДТП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3A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10002B"/>
              </a:solidFill>
              <a:effectLst/>
              <a:uLnTx/>
              <a:uFillTx/>
              <a:latin typeface="Bahnschrift SemiLigh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36256DAC-7DFD-4942-AE9A-B2193A89CA19}"/>
              </a:ext>
            </a:extLst>
          </p:cNvPr>
          <p:cNvSpPr/>
          <p:nvPr/>
        </p:nvSpPr>
        <p:spPr>
          <a:xfrm>
            <a:off x="1932181" y="3542643"/>
            <a:ext cx="30720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3A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0002B"/>
                </a:solidFill>
                <a:effectLst/>
                <a:uLnTx/>
                <a:uFillTx/>
                <a:ea typeface="+mn-ea"/>
                <a:cs typeface="+mn-cs"/>
              </a:rPr>
              <a:t>ГЛПС  (геморрагическая лихорадка с почечным синдромом)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FBBAD3D8-5730-4CF9-87DD-79BA8C0A413D}"/>
              </a:ext>
            </a:extLst>
          </p:cNvPr>
          <p:cNvSpPr/>
          <p:nvPr/>
        </p:nvSpPr>
        <p:spPr>
          <a:xfrm>
            <a:off x="10007862" y="3753762"/>
            <a:ext cx="19092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3A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0002B"/>
                </a:solidFill>
                <a:effectLst/>
                <a:uLnTx/>
                <a:uFillTx/>
                <a:ea typeface="+mn-ea"/>
                <a:cs typeface="+mn-cs"/>
              </a:rPr>
              <a:t>АГ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002B"/>
                </a:solidFill>
                <a:effectLst/>
                <a:uLnTx/>
                <a:uFillTx/>
                <a:ea typeface="+mn-ea"/>
                <a:cs typeface="+mn-cs"/>
              </a:rPr>
              <a:t>PRO (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0002B"/>
                </a:solidFill>
                <a:effectLst/>
                <a:uLnTx/>
                <a:uFillTx/>
                <a:ea typeface="+mn-ea"/>
                <a:cs typeface="+mn-cs"/>
              </a:rPr>
              <a:t>Антигрипп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0002B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002B"/>
                </a:solidFill>
                <a:effectLst/>
                <a:uLnTx/>
                <a:uFillTx/>
                <a:ea typeface="+mn-ea"/>
                <a:cs typeface="+mn-cs"/>
              </a:rPr>
              <a:t>PRO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002B"/>
                </a:solidFill>
                <a:effectLst/>
                <a:uLnTx/>
                <a:uFillTx/>
                <a:latin typeface="Bahnschrift SemiLight Condensed" panose="020B0502040204020203" pitchFamily="34" charset="0"/>
                <a:ea typeface="+mn-ea"/>
                <a:cs typeface="+mn-cs"/>
              </a:rPr>
              <a:t>)</a:t>
            </a:r>
          </a:p>
          <a:p>
            <a:pPr marL="742950" lvl="1" indent="-285750">
              <a:buClr>
                <a:srgbClr val="009B3A"/>
              </a:buClr>
              <a:buSzPct val="125000"/>
              <a:buFont typeface="Arial" panose="020B0604020202020204" pitchFamily="34" charset="0"/>
              <a:buChar char="•"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10002B"/>
              </a:solidFill>
              <a:effectLst/>
              <a:uLnTx/>
              <a:uFillTx/>
              <a:latin typeface="Bahnschrift SemiLigh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3C797986-F5C5-4289-906C-A83FAF31C0EC}"/>
              </a:ext>
            </a:extLst>
          </p:cNvPr>
          <p:cNvSpPr/>
          <p:nvPr/>
        </p:nvSpPr>
        <p:spPr>
          <a:xfrm>
            <a:off x="6388709" y="3817694"/>
            <a:ext cx="27318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3A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0002B"/>
                </a:solidFill>
                <a:effectLst/>
                <a:uLnTx/>
                <a:uFillTx/>
                <a:ea typeface="+mn-ea"/>
                <a:cs typeface="+mn-cs"/>
              </a:rPr>
              <a:t>АГ (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0002B"/>
                </a:solidFill>
                <a:effectLst/>
                <a:uLnTx/>
                <a:uFillTx/>
                <a:ea typeface="+mn-ea"/>
                <a:cs typeface="+mn-cs"/>
              </a:rPr>
              <a:t>АнтиГрипп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0002B"/>
                </a:solidFill>
                <a:effectLst/>
                <a:uLnTx/>
                <a:uFillTx/>
                <a:ea typeface="+mn-ea"/>
                <a:cs typeface="+mn-cs"/>
              </a:rPr>
              <a:t>)</a:t>
            </a: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71CADE18-D91F-4F47-9D81-407C5199DB77}"/>
              </a:ext>
            </a:extLst>
          </p:cNvPr>
          <p:cNvSpPr/>
          <p:nvPr/>
        </p:nvSpPr>
        <p:spPr>
          <a:xfrm>
            <a:off x="1932181" y="5544760"/>
            <a:ext cx="27846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3A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0002B"/>
                </a:solidFill>
                <a:effectLst/>
                <a:uLnTx/>
                <a:uFillTx/>
                <a:ea typeface="+mn-ea"/>
                <a:cs typeface="+mn-cs"/>
              </a:rPr>
              <a:t>АК (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0002B"/>
                </a:solidFill>
                <a:effectLst/>
                <a:uLnTx/>
                <a:uFillTx/>
                <a:ea typeface="+mn-ea"/>
                <a:cs typeface="+mn-cs"/>
              </a:rPr>
              <a:t>Антиклещ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0002B"/>
                </a:solidFill>
                <a:effectLst/>
                <a:uLnTx/>
                <a:uFillTx/>
                <a:ea typeface="+mn-ea"/>
                <a:cs typeface="+mn-cs"/>
              </a:rPr>
              <a:t>)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3A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0002B"/>
                </a:solidFill>
                <a:effectLst/>
                <a:uLnTx/>
                <a:uFillTx/>
                <a:ea typeface="+mn-ea"/>
                <a:cs typeface="+mn-cs"/>
              </a:rPr>
              <a:t>АКО (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0002B"/>
                </a:solidFill>
                <a:effectLst/>
                <a:uLnTx/>
                <a:uFillTx/>
                <a:ea typeface="+mn-ea"/>
                <a:cs typeface="+mn-cs"/>
              </a:rPr>
              <a:t>Антиклещ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0002B"/>
                </a:solidFill>
                <a:effectLst/>
                <a:uLnTx/>
                <a:uFillTx/>
                <a:ea typeface="+mn-ea"/>
                <a:cs typeface="+mn-cs"/>
              </a:rPr>
              <a:t> ОПТИМА)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3A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10002B"/>
              </a:solidFill>
              <a:effectLst/>
              <a:uLnTx/>
              <a:uFillTx/>
              <a:latin typeface="Bahnschrift SemiLigh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3A9454DA-E778-4981-B480-D1C10536011D}"/>
              </a:ext>
            </a:extLst>
          </p:cNvPr>
          <p:cNvSpPr/>
          <p:nvPr/>
        </p:nvSpPr>
        <p:spPr>
          <a:xfrm>
            <a:off x="6388709" y="5626433"/>
            <a:ext cx="13846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3A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0002B"/>
                </a:solidFill>
                <a:effectLst/>
                <a:uLnTx/>
                <a:uFillTx/>
                <a:ea typeface="+mn-ea"/>
                <a:cs typeface="+mn-cs"/>
              </a:rPr>
              <a:t>Антивирус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3A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10002B"/>
              </a:solidFill>
              <a:effectLst/>
              <a:uLnTx/>
              <a:uFillTx/>
              <a:latin typeface="Bahnschrift Semi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51122E0B-DDB0-4797-B6AD-36484778F9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50" y="1573120"/>
            <a:ext cx="1574620" cy="1662578"/>
          </a:xfrm>
          <a:prstGeom prst="rect">
            <a:avLst/>
          </a:prstGeom>
        </p:spPr>
      </p:pic>
      <p:pic>
        <p:nvPicPr>
          <p:cNvPr id="78" name="Объект 3">
            <a:extLst>
              <a:ext uri="{FF2B5EF4-FFF2-40B4-BE49-F238E27FC236}">
                <a16:creationId xmlns:a16="http://schemas.microsoft.com/office/drawing/2014/main" id="{19DB0CA1-D291-43D6-95C3-C986EFD3E064}"/>
              </a:ext>
            </a:extLst>
          </p:cNvPr>
          <p:cNvPicPr>
            <a:picLocks noGrp="1"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271" y="1306142"/>
            <a:ext cx="1853212" cy="1853212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67CCE0F0-7355-4D55-8DBD-0CD4C61E5C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537" y="3123466"/>
            <a:ext cx="1567970" cy="1567970"/>
          </a:xfrm>
          <a:prstGeom prst="rect">
            <a:avLst/>
          </a:prstGeom>
        </p:spPr>
      </p:pic>
      <p:pic>
        <p:nvPicPr>
          <p:cNvPr id="80" name="Объект 5">
            <a:extLst>
              <a:ext uri="{FF2B5EF4-FFF2-40B4-BE49-F238E27FC236}">
                <a16:creationId xmlns:a16="http://schemas.microsoft.com/office/drawing/2014/main" id="{4EAE7E34-C23B-4B7C-A4CC-CCCBD676A474}"/>
              </a:ext>
            </a:extLst>
          </p:cNvPr>
          <p:cNvPicPr>
            <a:picLocks noGrp="1"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51" y="4905176"/>
            <a:ext cx="1680017" cy="1680017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03D574AC-86E4-4FC1-9F11-DE03F004BF6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1717">
            <a:off x="8566472" y="3225116"/>
            <a:ext cx="1535310" cy="1535310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1604FB17-B71F-4B59-9B82-859F4A6E21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5" y="4960061"/>
            <a:ext cx="1332743" cy="1332743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03C6A560-5FE0-4E62-9346-21027BED57C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36" y="4928455"/>
            <a:ext cx="1474396" cy="1474396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0666F695-C229-4702-B477-A1B0B71CB86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76" y="2939845"/>
            <a:ext cx="1729648" cy="172964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190932C-E397-48B7-8E28-F301BCB341BD}"/>
              </a:ext>
            </a:extLst>
          </p:cNvPr>
          <p:cNvSpPr txBox="1"/>
          <p:nvPr/>
        </p:nvSpPr>
        <p:spPr>
          <a:xfrm>
            <a:off x="11592991" y="6445968"/>
            <a:ext cx="397237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r>
              <a:rPr lang="ru-RU" sz="1400" dirty="0">
                <a:latin typeface="Rubrik New Light" panose="00000400000000000000" pitchFamily="2" charset="-52"/>
                <a:cs typeface="Segoe UI" panose="020B0502040204020203" pitchFamily="34" charset="0"/>
              </a:rPr>
              <a:t>11</a:t>
            </a:r>
          </a:p>
          <a:p>
            <a:pPr algn="r"/>
            <a:endParaRPr lang="ru-RU" sz="1400" dirty="0">
              <a:latin typeface="Rubrik New Light" panose="00000400000000000000" pitchFamily="2" charset="-52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517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ED6D0D54-4187-432E-98D7-D0C82BA4971E}"/>
              </a:ext>
            </a:extLst>
          </p:cNvPr>
          <p:cNvGrpSpPr/>
          <p:nvPr/>
        </p:nvGrpSpPr>
        <p:grpSpPr>
          <a:xfrm>
            <a:off x="3516066" y="2051478"/>
            <a:ext cx="8675934" cy="4806523"/>
            <a:chOff x="3516066" y="2051478"/>
            <a:chExt cx="8675934" cy="4806523"/>
          </a:xfrm>
        </p:grpSpPr>
        <p:sp>
          <p:nvSpPr>
            <p:cNvPr id="102" name="Полилиния: фигура 101">
              <a:extLst>
                <a:ext uri="{FF2B5EF4-FFF2-40B4-BE49-F238E27FC236}">
                  <a16:creationId xmlns:a16="http://schemas.microsoft.com/office/drawing/2014/main" id="{4E5D1228-D9E6-40BF-B812-08EBF4CECB79}"/>
                </a:ext>
              </a:extLst>
            </p:cNvPr>
            <p:cNvSpPr/>
            <p:nvPr/>
          </p:nvSpPr>
          <p:spPr>
            <a:xfrm rot="5400000">
              <a:off x="5450771" y="116773"/>
              <a:ext cx="4806523" cy="8675934"/>
            </a:xfrm>
            <a:custGeom>
              <a:avLst/>
              <a:gdLst>
                <a:gd name="connsiteX0" fmla="*/ 0 w 4806523"/>
                <a:gd name="connsiteY0" fmla="*/ 3497554 h 8675934"/>
                <a:gd name="connsiteX1" fmla="*/ 1349385 w 4806523"/>
                <a:gd name="connsiteY1" fmla="*/ 5024 h 8675934"/>
                <a:gd name="connsiteX2" fmla="*/ 1354175 w 4806523"/>
                <a:gd name="connsiteY2" fmla="*/ 0 h 8675934"/>
                <a:gd name="connsiteX3" fmla="*/ 4806523 w 4806523"/>
                <a:gd name="connsiteY3" fmla="*/ 0 h 8675934"/>
                <a:gd name="connsiteX4" fmla="*/ 4806522 w 4806523"/>
                <a:gd name="connsiteY4" fmla="*/ 8675934 h 8675934"/>
                <a:gd name="connsiteX5" fmla="*/ 4663213 w 4806523"/>
                <a:gd name="connsiteY5" fmla="*/ 8665036 h 8675934"/>
                <a:gd name="connsiteX6" fmla="*/ 0 w 4806523"/>
                <a:gd name="connsiteY6" fmla="*/ 3497554 h 867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06523" h="8675934">
                  <a:moveTo>
                    <a:pt x="0" y="3497554"/>
                  </a:moveTo>
                  <a:cubicBezTo>
                    <a:pt x="0" y="2152835"/>
                    <a:pt x="510989" y="927465"/>
                    <a:pt x="1349385" y="5024"/>
                  </a:cubicBezTo>
                  <a:lnTo>
                    <a:pt x="1354175" y="0"/>
                  </a:lnTo>
                  <a:lnTo>
                    <a:pt x="4806523" y="0"/>
                  </a:lnTo>
                  <a:lnTo>
                    <a:pt x="4806522" y="8675934"/>
                  </a:lnTo>
                  <a:lnTo>
                    <a:pt x="4663213" y="8665036"/>
                  </a:lnTo>
                  <a:cubicBezTo>
                    <a:pt x="2043955" y="8399037"/>
                    <a:pt x="0" y="6186991"/>
                    <a:pt x="0" y="3497554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rgbClr val="009B3A"/>
                </a:gs>
                <a:gs pos="100000">
                  <a:srgbClr val="07B4AC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104" name="Полилиния: фигура 103">
              <a:extLst>
                <a:ext uri="{FF2B5EF4-FFF2-40B4-BE49-F238E27FC236}">
                  <a16:creationId xmlns:a16="http://schemas.microsoft.com/office/drawing/2014/main" id="{3DB60941-311E-4FA5-ADEA-1323915750ED}"/>
                </a:ext>
              </a:extLst>
            </p:cNvPr>
            <p:cNvSpPr/>
            <p:nvPr/>
          </p:nvSpPr>
          <p:spPr>
            <a:xfrm rot="5400000">
              <a:off x="6806316" y="1463400"/>
              <a:ext cx="3675620" cy="7095748"/>
            </a:xfrm>
            <a:custGeom>
              <a:avLst/>
              <a:gdLst>
                <a:gd name="connsiteX0" fmla="*/ 0 w 4806523"/>
                <a:gd name="connsiteY0" fmla="*/ 3497554 h 8675933"/>
                <a:gd name="connsiteX1" fmla="*/ 1349385 w 4806523"/>
                <a:gd name="connsiteY1" fmla="*/ 5024 h 8675933"/>
                <a:gd name="connsiteX2" fmla="*/ 1354175 w 4806523"/>
                <a:gd name="connsiteY2" fmla="*/ 0 h 8675933"/>
                <a:gd name="connsiteX3" fmla="*/ 2209290 w 4806523"/>
                <a:gd name="connsiteY3" fmla="*/ 0 h 8675933"/>
                <a:gd name="connsiteX4" fmla="*/ 2209247 w 4806523"/>
                <a:gd name="connsiteY4" fmla="*/ 37 h 8675933"/>
                <a:gd name="connsiteX5" fmla="*/ 683648 w 4806523"/>
                <a:gd name="connsiteY5" fmla="*/ 3446918 h 8675933"/>
                <a:gd name="connsiteX6" fmla="*/ 4631071 w 4806523"/>
                <a:gd name="connsiteY6" fmla="*/ 8049837 h 8675933"/>
                <a:gd name="connsiteX7" fmla="*/ 4806523 w 4806523"/>
                <a:gd name="connsiteY7" fmla="*/ 8072132 h 8675933"/>
                <a:gd name="connsiteX8" fmla="*/ 4806522 w 4806523"/>
                <a:gd name="connsiteY8" fmla="*/ 8675933 h 8675933"/>
                <a:gd name="connsiteX9" fmla="*/ 4663213 w 4806523"/>
                <a:gd name="connsiteY9" fmla="*/ 8665035 h 8675933"/>
                <a:gd name="connsiteX10" fmla="*/ 0 w 4806523"/>
                <a:gd name="connsiteY10" fmla="*/ 3497554 h 8675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06523" h="8675933">
                  <a:moveTo>
                    <a:pt x="0" y="3497554"/>
                  </a:moveTo>
                  <a:cubicBezTo>
                    <a:pt x="0" y="2152834"/>
                    <a:pt x="510989" y="927464"/>
                    <a:pt x="1349385" y="5024"/>
                  </a:cubicBezTo>
                  <a:lnTo>
                    <a:pt x="1354175" y="0"/>
                  </a:lnTo>
                  <a:lnTo>
                    <a:pt x="2209290" y="0"/>
                  </a:lnTo>
                  <a:lnTo>
                    <a:pt x="2209247" y="37"/>
                  </a:lnTo>
                  <a:cubicBezTo>
                    <a:pt x="1272039" y="851855"/>
                    <a:pt x="683648" y="2080673"/>
                    <a:pt x="683648" y="3446918"/>
                  </a:cubicBezTo>
                  <a:cubicBezTo>
                    <a:pt x="683648" y="5777571"/>
                    <a:pt x="2395887" y="7708308"/>
                    <a:pt x="4631071" y="8049837"/>
                  </a:cubicBezTo>
                  <a:lnTo>
                    <a:pt x="4806523" y="8072132"/>
                  </a:lnTo>
                  <a:lnTo>
                    <a:pt x="4806522" y="8675933"/>
                  </a:lnTo>
                  <a:lnTo>
                    <a:pt x="4663213" y="8665035"/>
                  </a:lnTo>
                  <a:cubicBezTo>
                    <a:pt x="2043955" y="8399036"/>
                    <a:pt x="0" y="6186990"/>
                    <a:pt x="0" y="3497554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chemeClr val="bg1">
                    <a:alpha val="0"/>
                  </a:schemeClr>
                </a:gs>
                <a:gs pos="76000">
                  <a:srgbClr val="FFFFFF"/>
                </a:gs>
                <a:gs pos="44000">
                  <a:srgbClr val="FFFFFF"/>
                </a:gs>
                <a:gs pos="100000">
                  <a:schemeClr val="bg1">
                    <a:alpha val="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</p:grpSp>
      <p:sp>
        <p:nvSpPr>
          <p:cNvPr id="105" name="Прямоугольник: скругленные углы 104">
            <a:extLst>
              <a:ext uri="{FF2B5EF4-FFF2-40B4-BE49-F238E27FC236}">
                <a16:creationId xmlns:a16="http://schemas.microsoft.com/office/drawing/2014/main" id="{85722F46-E347-4F22-9222-BFE06A08D495}"/>
              </a:ext>
            </a:extLst>
          </p:cNvPr>
          <p:cNvSpPr/>
          <p:nvPr/>
        </p:nvSpPr>
        <p:spPr>
          <a:xfrm flipH="1">
            <a:off x="8469643" y="2251594"/>
            <a:ext cx="3482703" cy="3786992"/>
          </a:xfrm>
          <a:prstGeom prst="roundRect">
            <a:avLst>
              <a:gd name="adj" fmla="val 601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F0F9F3B-AFE9-4603-95EC-BF2329BD538A}"/>
              </a:ext>
            </a:extLst>
          </p:cNvPr>
          <p:cNvSpPr/>
          <p:nvPr/>
        </p:nvSpPr>
        <p:spPr>
          <a:xfrm>
            <a:off x="202323" y="2251594"/>
            <a:ext cx="3482703" cy="3786992"/>
          </a:xfrm>
          <a:prstGeom prst="roundRect">
            <a:avLst>
              <a:gd name="adj" fmla="val 601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Прямоугольник: скругленные углы 100">
            <a:extLst>
              <a:ext uri="{FF2B5EF4-FFF2-40B4-BE49-F238E27FC236}">
                <a16:creationId xmlns:a16="http://schemas.microsoft.com/office/drawing/2014/main" id="{FD58F4A5-378E-4E41-8782-C6F1908642FA}"/>
              </a:ext>
            </a:extLst>
          </p:cNvPr>
          <p:cNvSpPr/>
          <p:nvPr/>
        </p:nvSpPr>
        <p:spPr>
          <a:xfrm>
            <a:off x="2792361" y="2251594"/>
            <a:ext cx="1185257" cy="378699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673100" dist="215900" dir="10800000" algn="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Прямоугольник: скругленные углы 105">
            <a:extLst>
              <a:ext uri="{FF2B5EF4-FFF2-40B4-BE49-F238E27FC236}">
                <a16:creationId xmlns:a16="http://schemas.microsoft.com/office/drawing/2014/main" id="{486E9015-7D74-49FE-895A-50391FCBCD22}"/>
              </a:ext>
            </a:extLst>
          </p:cNvPr>
          <p:cNvSpPr/>
          <p:nvPr/>
        </p:nvSpPr>
        <p:spPr>
          <a:xfrm flipH="1">
            <a:off x="7714875" y="2251594"/>
            <a:ext cx="1185257" cy="378699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673100" dist="215900" dir="21540000" algn="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52262634-7C3A-471C-9CEE-79CC5784F47D}"/>
              </a:ext>
            </a:extLst>
          </p:cNvPr>
          <p:cNvGrpSpPr/>
          <p:nvPr/>
        </p:nvGrpSpPr>
        <p:grpSpPr>
          <a:xfrm>
            <a:off x="1910236" y="2042559"/>
            <a:ext cx="7831781" cy="4652736"/>
            <a:chOff x="1910236" y="2042559"/>
            <a:chExt cx="7831781" cy="4652736"/>
          </a:xfrm>
        </p:grpSpPr>
        <p:grpSp>
          <p:nvGrpSpPr>
            <p:cNvPr id="66" name="Group 1353">
              <a:extLst>
                <a:ext uri="{FF2B5EF4-FFF2-40B4-BE49-F238E27FC236}">
                  <a16:creationId xmlns:a16="http://schemas.microsoft.com/office/drawing/2014/main" id="{0816C9DC-36FC-48DC-9EFA-AE6D5843C0AC}"/>
                </a:ext>
              </a:extLst>
            </p:cNvPr>
            <p:cNvGrpSpPr/>
            <p:nvPr/>
          </p:nvGrpSpPr>
          <p:grpSpPr>
            <a:xfrm>
              <a:off x="1910236" y="2042559"/>
              <a:ext cx="7831781" cy="4652736"/>
              <a:chOff x="4527554" y="1398588"/>
              <a:chExt cx="7137394" cy="4240211"/>
            </a:xfrm>
          </p:grpSpPr>
          <p:grpSp>
            <p:nvGrpSpPr>
              <p:cNvPr id="67" name="Group 1352">
                <a:extLst>
                  <a:ext uri="{FF2B5EF4-FFF2-40B4-BE49-F238E27FC236}">
                    <a16:creationId xmlns:a16="http://schemas.microsoft.com/office/drawing/2014/main" id="{7F5B8DA6-E3DA-4D9D-A5D6-4871518D9E7E}"/>
                  </a:ext>
                </a:extLst>
              </p:cNvPr>
              <p:cNvGrpSpPr/>
              <p:nvPr/>
            </p:nvGrpSpPr>
            <p:grpSpPr>
              <a:xfrm>
                <a:off x="4527554" y="1398588"/>
                <a:ext cx="7137394" cy="4240211"/>
                <a:chOff x="4527471" y="1398593"/>
                <a:chExt cx="7137264" cy="4240229"/>
              </a:xfrm>
              <a:effectLst/>
            </p:grpSpPr>
            <p:sp>
              <p:nvSpPr>
                <p:cNvPr id="69" name="AutoShape 380">
                  <a:extLst>
                    <a:ext uri="{FF2B5EF4-FFF2-40B4-BE49-F238E27FC236}">
                      <a16:creationId xmlns:a16="http://schemas.microsoft.com/office/drawing/2014/main" id="{96696B0C-56C5-4020-B567-DC3C34DC90AB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4640179" y="1398593"/>
                  <a:ext cx="6913436" cy="39814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sp>
              <p:nvSpPr>
                <p:cNvPr id="71" name="Freeform 382">
                  <a:extLst>
                    <a:ext uri="{FF2B5EF4-FFF2-40B4-BE49-F238E27FC236}">
                      <a16:creationId xmlns:a16="http://schemas.microsoft.com/office/drawing/2014/main" id="{7A9D0F4F-BB97-490C-9C7F-5DA173A0F1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81517" y="1400181"/>
                  <a:ext cx="5648222" cy="3940191"/>
                </a:xfrm>
                <a:custGeom>
                  <a:avLst/>
                  <a:gdLst>
                    <a:gd name="T0" fmla="*/ 4398 w 4571"/>
                    <a:gd name="T1" fmla="*/ 3192 h 3192"/>
                    <a:gd name="T2" fmla="*/ 172 w 4571"/>
                    <a:gd name="T3" fmla="*/ 3192 h 3192"/>
                    <a:gd name="T4" fmla="*/ 0 w 4571"/>
                    <a:gd name="T5" fmla="*/ 3019 h 3192"/>
                    <a:gd name="T6" fmla="*/ 0 w 4571"/>
                    <a:gd name="T7" fmla="*/ 173 h 3192"/>
                    <a:gd name="T8" fmla="*/ 172 w 4571"/>
                    <a:gd name="T9" fmla="*/ 0 h 3192"/>
                    <a:gd name="T10" fmla="*/ 4398 w 4571"/>
                    <a:gd name="T11" fmla="*/ 0 h 3192"/>
                    <a:gd name="T12" fmla="*/ 4571 w 4571"/>
                    <a:gd name="T13" fmla="*/ 173 h 3192"/>
                    <a:gd name="T14" fmla="*/ 4571 w 4571"/>
                    <a:gd name="T15" fmla="*/ 3019 h 3192"/>
                    <a:gd name="T16" fmla="*/ 4398 w 4571"/>
                    <a:gd name="T17" fmla="*/ 3192 h 3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71" h="3192">
                      <a:moveTo>
                        <a:pt x="4398" y="3192"/>
                      </a:moveTo>
                      <a:cubicBezTo>
                        <a:pt x="172" y="3192"/>
                        <a:pt x="172" y="3192"/>
                        <a:pt x="172" y="3192"/>
                      </a:cubicBezTo>
                      <a:cubicBezTo>
                        <a:pt x="77" y="3192"/>
                        <a:pt x="0" y="3115"/>
                        <a:pt x="0" y="3019"/>
                      </a:cubicBezTo>
                      <a:cubicBezTo>
                        <a:pt x="0" y="173"/>
                        <a:pt x="0" y="173"/>
                        <a:pt x="0" y="173"/>
                      </a:cubicBezTo>
                      <a:cubicBezTo>
                        <a:pt x="0" y="78"/>
                        <a:pt x="77" y="0"/>
                        <a:pt x="172" y="0"/>
                      </a:cubicBezTo>
                      <a:cubicBezTo>
                        <a:pt x="4398" y="0"/>
                        <a:pt x="4398" y="0"/>
                        <a:pt x="4398" y="0"/>
                      </a:cubicBezTo>
                      <a:cubicBezTo>
                        <a:pt x="4493" y="0"/>
                        <a:pt x="4571" y="78"/>
                        <a:pt x="4571" y="173"/>
                      </a:cubicBezTo>
                      <a:cubicBezTo>
                        <a:pt x="4571" y="3019"/>
                        <a:pt x="4571" y="3019"/>
                        <a:pt x="4571" y="3019"/>
                      </a:cubicBezTo>
                      <a:cubicBezTo>
                        <a:pt x="4571" y="3115"/>
                        <a:pt x="4493" y="3192"/>
                        <a:pt x="4398" y="3192"/>
                      </a:cubicBezTo>
                      <a:close/>
                    </a:path>
                  </a:pathLst>
                </a:custGeom>
                <a:solidFill>
                  <a:srgbClr val="DAC1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sp>
              <p:nvSpPr>
                <p:cNvPr id="72" name="Freeform 383">
                  <a:extLst>
                    <a:ext uri="{FF2B5EF4-FFF2-40B4-BE49-F238E27FC236}">
                      <a16:creationId xmlns:a16="http://schemas.microsoft.com/office/drawing/2014/main" id="{ADD3E0F8-7200-4014-852B-A34EC04F94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00567" y="1419231"/>
                  <a:ext cx="5610123" cy="3903680"/>
                </a:xfrm>
                <a:custGeom>
                  <a:avLst/>
                  <a:gdLst>
                    <a:gd name="T0" fmla="*/ 4540 w 4540"/>
                    <a:gd name="T1" fmla="*/ 3003 h 3161"/>
                    <a:gd name="T2" fmla="*/ 4383 w 4540"/>
                    <a:gd name="T3" fmla="*/ 3161 h 3161"/>
                    <a:gd name="T4" fmla="*/ 157 w 4540"/>
                    <a:gd name="T5" fmla="*/ 3161 h 3161"/>
                    <a:gd name="T6" fmla="*/ 0 w 4540"/>
                    <a:gd name="T7" fmla="*/ 3003 h 3161"/>
                    <a:gd name="T8" fmla="*/ 0 w 4540"/>
                    <a:gd name="T9" fmla="*/ 157 h 3161"/>
                    <a:gd name="T10" fmla="*/ 157 w 4540"/>
                    <a:gd name="T11" fmla="*/ 0 h 3161"/>
                    <a:gd name="T12" fmla="*/ 4383 w 4540"/>
                    <a:gd name="T13" fmla="*/ 0 h 3161"/>
                    <a:gd name="T14" fmla="*/ 4540 w 4540"/>
                    <a:gd name="T15" fmla="*/ 157 h 3161"/>
                    <a:gd name="T16" fmla="*/ 4540 w 4540"/>
                    <a:gd name="T17" fmla="*/ 3003 h 3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40" h="3161">
                      <a:moveTo>
                        <a:pt x="4540" y="3003"/>
                      </a:moveTo>
                      <a:cubicBezTo>
                        <a:pt x="4540" y="3090"/>
                        <a:pt x="4469" y="3161"/>
                        <a:pt x="4383" y="3161"/>
                      </a:cubicBezTo>
                      <a:cubicBezTo>
                        <a:pt x="157" y="3161"/>
                        <a:pt x="157" y="3161"/>
                        <a:pt x="157" y="3161"/>
                      </a:cubicBezTo>
                      <a:cubicBezTo>
                        <a:pt x="71" y="3161"/>
                        <a:pt x="0" y="3090"/>
                        <a:pt x="0" y="3003"/>
                      </a:cubicBezTo>
                      <a:cubicBezTo>
                        <a:pt x="0" y="157"/>
                        <a:pt x="0" y="157"/>
                        <a:pt x="0" y="157"/>
                      </a:cubicBezTo>
                      <a:cubicBezTo>
                        <a:pt x="0" y="71"/>
                        <a:pt x="71" y="0"/>
                        <a:pt x="157" y="0"/>
                      </a:cubicBezTo>
                      <a:cubicBezTo>
                        <a:pt x="4383" y="0"/>
                        <a:pt x="4383" y="0"/>
                        <a:pt x="4383" y="0"/>
                      </a:cubicBezTo>
                      <a:cubicBezTo>
                        <a:pt x="4469" y="0"/>
                        <a:pt x="4540" y="71"/>
                        <a:pt x="4540" y="157"/>
                      </a:cubicBezTo>
                      <a:lnTo>
                        <a:pt x="4540" y="3003"/>
                      </a:lnTo>
                      <a:close/>
                    </a:path>
                  </a:pathLst>
                </a:custGeom>
                <a:solidFill>
                  <a:srgbClr val="3335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 dirty="0"/>
                </a:p>
              </p:txBody>
            </p:sp>
            <p:sp>
              <p:nvSpPr>
                <p:cNvPr id="73" name="Freeform 384">
                  <a:extLst>
                    <a:ext uri="{FF2B5EF4-FFF2-40B4-BE49-F238E27FC236}">
                      <a16:creationId xmlns:a16="http://schemas.microsoft.com/office/drawing/2014/main" id="{52DA796A-3666-4B1B-8010-8280A896E9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05329" y="1423994"/>
                  <a:ext cx="5600597" cy="3892566"/>
                </a:xfrm>
                <a:custGeom>
                  <a:avLst/>
                  <a:gdLst>
                    <a:gd name="T0" fmla="*/ 4379 w 4533"/>
                    <a:gd name="T1" fmla="*/ 3154 h 3154"/>
                    <a:gd name="T2" fmla="*/ 153 w 4533"/>
                    <a:gd name="T3" fmla="*/ 3154 h 3154"/>
                    <a:gd name="T4" fmla="*/ 0 w 4533"/>
                    <a:gd name="T5" fmla="*/ 3000 h 3154"/>
                    <a:gd name="T6" fmla="*/ 0 w 4533"/>
                    <a:gd name="T7" fmla="*/ 154 h 3154"/>
                    <a:gd name="T8" fmla="*/ 153 w 4533"/>
                    <a:gd name="T9" fmla="*/ 0 h 3154"/>
                    <a:gd name="T10" fmla="*/ 4379 w 4533"/>
                    <a:gd name="T11" fmla="*/ 0 h 3154"/>
                    <a:gd name="T12" fmla="*/ 4533 w 4533"/>
                    <a:gd name="T13" fmla="*/ 154 h 3154"/>
                    <a:gd name="T14" fmla="*/ 4533 w 4533"/>
                    <a:gd name="T15" fmla="*/ 3000 h 3154"/>
                    <a:gd name="T16" fmla="*/ 4379 w 4533"/>
                    <a:gd name="T17" fmla="*/ 3154 h 3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33" h="3154">
                      <a:moveTo>
                        <a:pt x="4379" y="3154"/>
                      </a:moveTo>
                      <a:cubicBezTo>
                        <a:pt x="153" y="3154"/>
                        <a:pt x="153" y="3154"/>
                        <a:pt x="153" y="3154"/>
                      </a:cubicBezTo>
                      <a:cubicBezTo>
                        <a:pt x="69" y="3154"/>
                        <a:pt x="0" y="3085"/>
                        <a:pt x="0" y="3000"/>
                      </a:cubicBezTo>
                      <a:cubicBezTo>
                        <a:pt x="0" y="154"/>
                        <a:pt x="0" y="154"/>
                        <a:pt x="0" y="154"/>
                      </a:cubicBezTo>
                      <a:cubicBezTo>
                        <a:pt x="0" y="69"/>
                        <a:pt x="69" y="0"/>
                        <a:pt x="153" y="0"/>
                      </a:cubicBezTo>
                      <a:cubicBezTo>
                        <a:pt x="4379" y="0"/>
                        <a:pt x="4379" y="0"/>
                        <a:pt x="4379" y="0"/>
                      </a:cubicBezTo>
                      <a:cubicBezTo>
                        <a:pt x="4464" y="0"/>
                        <a:pt x="4533" y="69"/>
                        <a:pt x="4533" y="154"/>
                      </a:cubicBezTo>
                      <a:cubicBezTo>
                        <a:pt x="4533" y="3000"/>
                        <a:pt x="4533" y="3000"/>
                        <a:pt x="4533" y="3000"/>
                      </a:cubicBezTo>
                      <a:cubicBezTo>
                        <a:pt x="4533" y="3085"/>
                        <a:pt x="4464" y="3154"/>
                        <a:pt x="4379" y="3154"/>
                      </a:cubicBezTo>
                      <a:close/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 dirty="0"/>
                </a:p>
              </p:txBody>
            </p:sp>
            <p:sp>
              <p:nvSpPr>
                <p:cNvPr id="74" name="Freeform 385">
                  <a:extLst>
                    <a:ext uri="{FF2B5EF4-FFF2-40B4-BE49-F238E27FC236}">
                      <a16:creationId xmlns:a16="http://schemas.microsoft.com/office/drawing/2014/main" id="{6990D790-A68D-4DFE-BD6D-C6E4477690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05329" y="5089547"/>
                  <a:ext cx="5600597" cy="227014"/>
                </a:xfrm>
                <a:custGeom>
                  <a:avLst/>
                  <a:gdLst>
                    <a:gd name="T0" fmla="*/ 0 w 4533"/>
                    <a:gd name="T1" fmla="*/ 0 h 184"/>
                    <a:gd name="T2" fmla="*/ 0 w 4533"/>
                    <a:gd name="T3" fmla="*/ 30 h 184"/>
                    <a:gd name="T4" fmla="*/ 153 w 4533"/>
                    <a:gd name="T5" fmla="*/ 184 h 184"/>
                    <a:gd name="T6" fmla="*/ 4379 w 4533"/>
                    <a:gd name="T7" fmla="*/ 184 h 184"/>
                    <a:gd name="T8" fmla="*/ 4533 w 4533"/>
                    <a:gd name="T9" fmla="*/ 30 h 184"/>
                    <a:gd name="T10" fmla="*/ 4533 w 4533"/>
                    <a:gd name="T11" fmla="*/ 0 h 184"/>
                    <a:gd name="T12" fmla="*/ 0 w 4533"/>
                    <a:gd name="T13" fmla="*/ 0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533" h="184">
                      <a:moveTo>
                        <a:pt x="0" y="0"/>
                      </a:move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0" y="115"/>
                        <a:pt x="69" y="184"/>
                        <a:pt x="153" y="184"/>
                      </a:cubicBezTo>
                      <a:cubicBezTo>
                        <a:pt x="4379" y="184"/>
                        <a:pt x="4379" y="184"/>
                        <a:pt x="4379" y="184"/>
                      </a:cubicBezTo>
                      <a:cubicBezTo>
                        <a:pt x="4464" y="184"/>
                        <a:pt x="4533" y="115"/>
                        <a:pt x="4533" y="30"/>
                      </a:cubicBezTo>
                      <a:cubicBezTo>
                        <a:pt x="4533" y="0"/>
                        <a:pt x="4533" y="0"/>
                        <a:pt x="453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222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pic>
              <p:nvPicPr>
                <p:cNvPr id="75" name="Picture 428">
                  <a:extLst>
                    <a:ext uri="{FF2B5EF4-FFF2-40B4-BE49-F238E27FC236}">
                      <a16:creationId xmlns:a16="http://schemas.microsoft.com/office/drawing/2014/main" id="{11E120D0-8930-44E5-96F1-B1DA8E01E11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1607" r="-1630" b="-250766"/>
                <a:stretch>
                  <a:fillRect/>
                </a:stretch>
              </p:blipFill>
              <p:spPr bwMode="auto">
                <a:xfrm>
                  <a:off x="4527471" y="5276873"/>
                  <a:ext cx="7137264" cy="361949"/>
                </a:xfrm>
                <a:custGeom>
                  <a:avLst/>
                  <a:gdLst>
                    <a:gd name="connsiteX0" fmla="*/ 111121 w 7137394"/>
                    <a:gd name="connsiteY0" fmla="*/ 16107 h 361948"/>
                    <a:gd name="connsiteX1" fmla="*/ 111121 w 7137394"/>
                    <a:gd name="connsiteY1" fmla="*/ 103188 h 361948"/>
                    <a:gd name="connsiteX2" fmla="*/ 732671 w 7137394"/>
                    <a:gd name="connsiteY2" fmla="*/ 103188 h 361948"/>
                    <a:gd name="connsiteX3" fmla="*/ 735009 w 7137394"/>
                    <a:gd name="connsiteY3" fmla="*/ 357186 h 361948"/>
                    <a:gd name="connsiteX4" fmla="*/ 0 w 7137394"/>
                    <a:gd name="connsiteY4" fmla="*/ 357186 h 361948"/>
                    <a:gd name="connsiteX5" fmla="*/ 7024684 w 7137394"/>
                    <a:gd name="connsiteY5" fmla="*/ 15992 h 361948"/>
                    <a:gd name="connsiteX6" fmla="*/ 7137394 w 7137394"/>
                    <a:gd name="connsiteY6" fmla="*/ 361948 h 361948"/>
                    <a:gd name="connsiteX7" fmla="*/ 6402385 w 7137394"/>
                    <a:gd name="connsiteY7" fmla="*/ 361948 h 361948"/>
                    <a:gd name="connsiteX8" fmla="*/ 6402385 w 7137394"/>
                    <a:gd name="connsiteY8" fmla="*/ 103188 h 361948"/>
                    <a:gd name="connsiteX9" fmla="*/ 7024684 w 7137394"/>
                    <a:gd name="connsiteY9" fmla="*/ 103188 h 361948"/>
                    <a:gd name="connsiteX10" fmla="*/ 111121 w 7137394"/>
                    <a:gd name="connsiteY10" fmla="*/ 0 h 361948"/>
                    <a:gd name="connsiteX11" fmla="*/ 7024684 w 7137394"/>
                    <a:gd name="connsiteY11" fmla="*/ 0 h 361948"/>
                    <a:gd name="connsiteX12" fmla="*/ 7024684 w 7137394"/>
                    <a:gd name="connsiteY12" fmla="*/ 15992 h 361948"/>
                    <a:gd name="connsiteX13" fmla="*/ 7023094 w 7137394"/>
                    <a:gd name="connsiteY13" fmla="*/ 11111 h 361948"/>
                    <a:gd name="connsiteX14" fmla="*/ 6402385 w 7137394"/>
                    <a:gd name="connsiteY14" fmla="*/ 93661 h 361948"/>
                    <a:gd name="connsiteX15" fmla="*/ 6402385 w 7137394"/>
                    <a:gd name="connsiteY15" fmla="*/ 103188 h 361948"/>
                    <a:gd name="connsiteX16" fmla="*/ 732671 w 7137394"/>
                    <a:gd name="connsiteY16" fmla="*/ 103188 h 361948"/>
                    <a:gd name="connsiteX17" fmla="*/ 732627 w 7137394"/>
                    <a:gd name="connsiteY17" fmla="*/ 98424 h 361948"/>
                    <a:gd name="connsiteX18" fmla="*/ 114300 w 7137394"/>
                    <a:gd name="connsiteY18" fmla="*/ 6349 h 361948"/>
                    <a:gd name="connsiteX19" fmla="*/ 111121 w 7137394"/>
                    <a:gd name="connsiteY19" fmla="*/ 16107 h 361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137394" h="361948">
                      <a:moveTo>
                        <a:pt x="111121" y="16107"/>
                      </a:moveTo>
                      <a:lnTo>
                        <a:pt x="111121" y="103188"/>
                      </a:lnTo>
                      <a:lnTo>
                        <a:pt x="732671" y="103188"/>
                      </a:lnTo>
                      <a:lnTo>
                        <a:pt x="735009" y="357186"/>
                      </a:lnTo>
                      <a:lnTo>
                        <a:pt x="0" y="357186"/>
                      </a:lnTo>
                      <a:close/>
                      <a:moveTo>
                        <a:pt x="7024684" y="15992"/>
                      </a:moveTo>
                      <a:lnTo>
                        <a:pt x="7137394" y="361948"/>
                      </a:lnTo>
                      <a:lnTo>
                        <a:pt x="6402385" y="361948"/>
                      </a:lnTo>
                      <a:lnTo>
                        <a:pt x="6402385" y="103188"/>
                      </a:lnTo>
                      <a:lnTo>
                        <a:pt x="7024684" y="103188"/>
                      </a:lnTo>
                      <a:close/>
                      <a:moveTo>
                        <a:pt x="111121" y="0"/>
                      </a:moveTo>
                      <a:lnTo>
                        <a:pt x="7024684" y="0"/>
                      </a:lnTo>
                      <a:lnTo>
                        <a:pt x="7024684" y="15992"/>
                      </a:lnTo>
                      <a:lnTo>
                        <a:pt x="7023094" y="11111"/>
                      </a:lnTo>
                      <a:cubicBezTo>
                        <a:pt x="6653208" y="88369"/>
                        <a:pt x="6607171" y="67203"/>
                        <a:pt x="6402385" y="93661"/>
                      </a:cubicBezTo>
                      <a:lnTo>
                        <a:pt x="6402385" y="103188"/>
                      </a:lnTo>
                      <a:lnTo>
                        <a:pt x="732671" y="103188"/>
                      </a:lnTo>
                      <a:lnTo>
                        <a:pt x="732627" y="98424"/>
                      </a:lnTo>
                      <a:cubicBezTo>
                        <a:pt x="527841" y="71966"/>
                        <a:pt x="484186" y="83607"/>
                        <a:pt x="114300" y="6349"/>
                      </a:cubicBezTo>
                      <a:lnTo>
                        <a:pt x="111121" y="16107"/>
                      </a:lnTo>
                      <a:close/>
                    </a:path>
                  </a:pathLst>
                </a:cu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" name="Picture 387">
                  <a:extLst>
                    <a:ext uri="{FF2B5EF4-FFF2-40B4-BE49-F238E27FC236}">
                      <a16:creationId xmlns:a16="http://schemas.microsoft.com/office/drawing/2014/main" id="{856DC3B0-2E9D-491F-898D-057A92B1F13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38591" y="5238773"/>
                  <a:ext cx="6913437" cy="49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7" name="Oval 388">
                  <a:extLst>
                    <a:ext uri="{FF2B5EF4-FFF2-40B4-BE49-F238E27FC236}">
                      <a16:creationId xmlns:a16="http://schemas.microsoft.com/office/drawing/2014/main" id="{A955AEF0-5E27-4707-9807-132C69B6E2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4693" y="5338785"/>
                  <a:ext cx="57149" cy="11113"/>
                </a:xfrm>
                <a:prstGeom prst="ellipse">
                  <a:avLst/>
                </a:prstGeom>
                <a:solidFill>
                  <a:srgbClr val="63544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sp>
              <p:nvSpPr>
                <p:cNvPr id="78" name="Oval 389">
                  <a:extLst>
                    <a:ext uri="{FF2B5EF4-FFF2-40B4-BE49-F238E27FC236}">
                      <a16:creationId xmlns:a16="http://schemas.microsoft.com/office/drawing/2014/main" id="{C15BF632-18CB-4E1C-8F72-86F1E109E7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98979" y="5341960"/>
                  <a:ext cx="28575" cy="6350"/>
                </a:xfrm>
                <a:prstGeom prst="ellipse">
                  <a:avLst/>
                </a:prstGeom>
                <a:solidFill>
                  <a:srgbClr val="4636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sp>
              <p:nvSpPr>
                <p:cNvPr id="79" name="Oval 390">
                  <a:extLst>
                    <a:ext uri="{FF2B5EF4-FFF2-40B4-BE49-F238E27FC236}">
                      <a16:creationId xmlns:a16="http://schemas.microsoft.com/office/drawing/2014/main" id="{D21F4680-BA5B-46C7-8FB6-C0E96DA03F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24582" y="5338785"/>
                  <a:ext cx="58737" cy="11113"/>
                </a:xfrm>
                <a:prstGeom prst="ellipse">
                  <a:avLst/>
                </a:prstGeom>
                <a:solidFill>
                  <a:srgbClr val="63544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sp>
              <p:nvSpPr>
                <p:cNvPr id="80" name="Oval 391">
                  <a:extLst>
                    <a:ext uri="{FF2B5EF4-FFF2-40B4-BE49-F238E27FC236}">
                      <a16:creationId xmlns:a16="http://schemas.microsoft.com/office/drawing/2014/main" id="{A3FB01BC-A449-4EAF-995C-F3871D8BCA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38869" y="5341960"/>
                  <a:ext cx="30162" cy="6350"/>
                </a:xfrm>
                <a:prstGeom prst="ellipse">
                  <a:avLst/>
                </a:prstGeom>
                <a:solidFill>
                  <a:srgbClr val="4636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sp>
              <p:nvSpPr>
                <p:cNvPr id="81" name="Oval 392">
                  <a:extLst>
                    <a:ext uri="{FF2B5EF4-FFF2-40B4-BE49-F238E27FC236}">
                      <a16:creationId xmlns:a16="http://schemas.microsoft.com/office/drawing/2014/main" id="{7462F7DF-FA5E-4EB6-9402-004933113D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0001" y="5338785"/>
                  <a:ext cx="60324" cy="11113"/>
                </a:xfrm>
                <a:prstGeom prst="ellipse">
                  <a:avLst/>
                </a:prstGeom>
                <a:solidFill>
                  <a:srgbClr val="63544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sp>
              <p:nvSpPr>
                <p:cNvPr id="82" name="Oval 393">
                  <a:extLst>
                    <a:ext uri="{FF2B5EF4-FFF2-40B4-BE49-F238E27FC236}">
                      <a16:creationId xmlns:a16="http://schemas.microsoft.com/office/drawing/2014/main" id="{9EBD53CC-2448-4016-9823-B19BADB6A2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35876" y="5341960"/>
                  <a:ext cx="28575" cy="6350"/>
                </a:xfrm>
                <a:prstGeom prst="ellipse">
                  <a:avLst/>
                </a:prstGeom>
                <a:solidFill>
                  <a:srgbClr val="4636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sp>
              <p:nvSpPr>
                <p:cNvPr id="83" name="Oval 394">
                  <a:extLst>
                    <a:ext uri="{FF2B5EF4-FFF2-40B4-BE49-F238E27FC236}">
                      <a16:creationId xmlns:a16="http://schemas.microsoft.com/office/drawing/2014/main" id="{217789AC-3291-4EBE-B71E-197EC6B2D6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850366" y="5338785"/>
                  <a:ext cx="58737" cy="11113"/>
                </a:xfrm>
                <a:prstGeom prst="ellipse">
                  <a:avLst/>
                </a:prstGeom>
                <a:solidFill>
                  <a:srgbClr val="63544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sp>
              <p:nvSpPr>
                <p:cNvPr id="84" name="Oval 395">
                  <a:extLst>
                    <a:ext uri="{FF2B5EF4-FFF2-40B4-BE49-F238E27FC236}">
                      <a16:creationId xmlns:a16="http://schemas.microsoft.com/office/drawing/2014/main" id="{29B59E76-6228-4743-A5CC-22528A29EB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864653" y="5341960"/>
                  <a:ext cx="28575" cy="6350"/>
                </a:xfrm>
                <a:prstGeom prst="ellipse">
                  <a:avLst/>
                </a:prstGeom>
                <a:solidFill>
                  <a:srgbClr val="4636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sp>
              <p:nvSpPr>
                <p:cNvPr id="85" name="Freeform 396">
                  <a:extLst>
                    <a:ext uri="{FF2B5EF4-FFF2-40B4-BE49-F238E27FC236}">
                      <a16:creationId xmlns:a16="http://schemas.microsoft.com/office/drawing/2014/main" id="{E5FDC5E1-F1CA-484E-A380-A736B028E5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16378" y="5299098"/>
                  <a:ext cx="6761040" cy="1588"/>
                </a:xfrm>
                <a:custGeom>
                  <a:avLst/>
                  <a:gdLst>
                    <a:gd name="T0" fmla="*/ 5467 w 5472"/>
                    <a:gd name="T1" fmla="*/ 1 h 1"/>
                    <a:gd name="T2" fmla="*/ 5472 w 5472"/>
                    <a:gd name="T3" fmla="*/ 0 h 1"/>
                    <a:gd name="T4" fmla="*/ 0 w 5472"/>
                    <a:gd name="T5" fmla="*/ 0 h 1"/>
                    <a:gd name="T6" fmla="*/ 5 w 5472"/>
                    <a:gd name="T7" fmla="*/ 1 h 1"/>
                    <a:gd name="T8" fmla="*/ 5467 w 547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72" h="1">
                      <a:moveTo>
                        <a:pt x="5467" y="1"/>
                      </a:moveTo>
                      <a:cubicBezTo>
                        <a:pt x="5469" y="1"/>
                        <a:pt x="5471" y="0"/>
                        <a:pt x="5472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3" y="1"/>
                        <a:pt x="5" y="1"/>
                      </a:cubicBezTo>
                      <a:lnTo>
                        <a:pt x="5467" y="1"/>
                      </a:lnTo>
                      <a:close/>
                    </a:path>
                  </a:pathLst>
                </a:custGeom>
                <a:solidFill>
                  <a:srgbClr val="9A87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pic>
              <p:nvPicPr>
                <p:cNvPr id="86" name="Picture 397">
                  <a:extLst>
                    <a:ext uri="{FF2B5EF4-FFF2-40B4-BE49-F238E27FC236}">
                      <a16:creationId xmlns:a16="http://schemas.microsoft.com/office/drawing/2014/main" id="{C20853A4-62F2-4330-9CFB-678A555F3CA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30953" y="5240359"/>
                  <a:ext cx="1331888" cy="635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7" name="Oval 398">
                  <a:extLst>
                    <a:ext uri="{FF2B5EF4-FFF2-40B4-BE49-F238E27FC236}">
                      <a16:creationId xmlns:a16="http://schemas.microsoft.com/office/drawing/2014/main" id="{54A9D98D-F4E5-4C0E-93EB-36569982C2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85011" y="1544645"/>
                  <a:ext cx="44449" cy="44450"/>
                </a:xfrm>
                <a:prstGeom prst="ellipse">
                  <a:avLst/>
                </a:prstGeom>
                <a:solidFill>
                  <a:srgbClr val="1919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sp>
              <p:nvSpPr>
                <p:cNvPr id="88" name="Oval 399">
                  <a:extLst>
                    <a:ext uri="{FF2B5EF4-FFF2-40B4-BE49-F238E27FC236}">
                      <a16:creationId xmlns:a16="http://schemas.microsoft.com/office/drawing/2014/main" id="{91428824-B729-4F3E-97B6-FF6189520F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96077" y="1555741"/>
                  <a:ext cx="22224" cy="22225"/>
                </a:xfrm>
                <a:prstGeom prst="ellipse">
                  <a:avLst/>
                </a:prstGeom>
                <a:solidFill>
                  <a:srgbClr val="0001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sp>
              <p:nvSpPr>
                <p:cNvPr id="89" name="Oval 400">
                  <a:extLst>
                    <a:ext uri="{FF2B5EF4-FFF2-40B4-BE49-F238E27FC236}">
                      <a16:creationId xmlns:a16="http://schemas.microsoft.com/office/drawing/2014/main" id="{6E64C4E6-3E44-4F1B-825C-C80B5E1F92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02496" y="1557318"/>
                  <a:ext cx="7938" cy="6350"/>
                </a:xfrm>
                <a:prstGeom prst="ellipse">
                  <a:avLst/>
                </a:prstGeom>
                <a:solidFill>
                  <a:srgbClr val="272A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sp>
              <p:nvSpPr>
                <p:cNvPr id="90" name="Oval 401">
                  <a:extLst>
                    <a:ext uri="{FF2B5EF4-FFF2-40B4-BE49-F238E27FC236}">
                      <a16:creationId xmlns:a16="http://schemas.microsoft.com/office/drawing/2014/main" id="{967DE528-4953-445E-98FE-F5A70B9F77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02601" y="1568451"/>
                  <a:ext cx="7938" cy="7938"/>
                </a:xfrm>
                <a:prstGeom prst="ellipse">
                  <a:avLst/>
                </a:prstGeom>
                <a:solidFill>
                  <a:srgbClr val="272A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</p:grpSp>
          <p:sp>
            <p:nvSpPr>
              <p:cNvPr id="68" name="Rectangle 402">
                <a:extLst>
                  <a:ext uri="{FF2B5EF4-FFF2-40B4-BE49-F238E27FC236}">
                    <a16:creationId xmlns:a16="http://schemas.microsoft.com/office/drawing/2014/main" id="{835C98F0-668B-43C3-A6E5-8AE348D3BF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3864" y="1689101"/>
                <a:ext cx="5202238" cy="324802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AB0034CC-E563-4624-B4E2-7F19E31A94CA}"/>
                </a:ext>
              </a:extLst>
            </p:cNvPr>
            <p:cNvGrpSpPr/>
            <p:nvPr/>
          </p:nvGrpSpPr>
          <p:grpSpPr>
            <a:xfrm>
              <a:off x="2978343" y="2356566"/>
              <a:ext cx="5708356" cy="3564021"/>
              <a:chOff x="3716338" y="2644775"/>
              <a:chExt cx="4759325" cy="3108325"/>
            </a:xfrm>
          </p:grpSpPr>
          <p:pic>
            <p:nvPicPr>
              <p:cNvPr id="13318" name="Рисунок 1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16338" y="2644775"/>
                <a:ext cx="4759325" cy="3108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91696721-E35B-4971-AF32-A713ADF1BE8E}"/>
                  </a:ext>
                </a:extLst>
              </p:cNvPr>
              <p:cNvSpPr/>
              <p:nvPr/>
            </p:nvSpPr>
            <p:spPr>
              <a:xfrm>
                <a:off x="5951538" y="4213225"/>
                <a:ext cx="733425" cy="1174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id="{98E82F6A-4855-4FF0-9F29-156A445439CC}"/>
                  </a:ext>
                </a:extLst>
              </p:cNvPr>
              <p:cNvSpPr/>
              <p:nvPr/>
            </p:nvSpPr>
            <p:spPr>
              <a:xfrm>
                <a:off x="5951538" y="5583238"/>
                <a:ext cx="1058862" cy="1174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3337" name="Прямоугольник 64"/>
          <p:cNvSpPr>
            <a:spLocks noChangeArrowheads="1"/>
          </p:cNvSpPr>
          <p:nvPr/>
        </p:nvSpPr>
        <p:spPr bwMode="auto">
          <a:xfrm>
            <a:off x="1089522" y="2337999"/>
            <a:ext cx="7280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altLang="ru-RU" dirty="0">
                <a:solidFill>
                  <a:srgbClr val="10002B"/>
                </a:solidFill>
                <a:latin typeface="Rubrik New Bold" panose="00000800000000000000" pitchFamily="2" charset="-52"/>
              </a:rPr>
              <a:t>ОМС</a:t>
            </a:r>
          </a:p>
        </p:txBody>
      </p:sp>
      <p:sp>
        <p:nvSpPr>
          <p:cNvPr id="13338" name="Прямоугольник 66"/>
          <p:cNvSpPr>
            <a:spLocks noChangeArrowheads="1"/>
          </p:cNvSpPr>
          <p:nvPr/>
        </p:nvSpPr>
        <p:spPr bwMode="auto">
          <a:xfrm>
            <a:off x="9931626" y="2333526"/>
            <a:ext cx="7328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altLang="ru-RU" dirty="0">
                <a:solidFill>
                  <a:srgbClr val="10002B"/>
                </a:solidFill>
                <a:latin typeface="Rubrik New Bold" panose="00000800000000000000" pitchFamily="2" charset="-52"/>
              </a:rPr>
              <a:t>ДМС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23" y="241404"/>
            <a:ext cx="1337234" cy="1337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1470A842-022C-4BB5-97E5-741EAA5212D5}"/>
              </a:ext>
            </a:extLst>
          </p:cNvPr>
          <p:cNvSpPr txBox="1"/>
          <p:nvPr/>
        </p:nvSpPr>
        <p:spPr>
          <a:xfrm>
            <a:off x="2335801" y="269900"/>
            <a:ext cx="7520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71475">
              <a:defRPr/>
            </a:pPr>
            <a:r>
              <a:rPr lang="ru-RU" sz="3600" spc="-1" dirty="0">
                <a:solidFill>
                  <a:srgbClr val="10002B"/>
                </a:solidFill>
                <a:latin typeface="Rubrik New Light" panose="00000400000000000000" pitchFamily="2" charset="-52"/>
              </a:rPr>
              <a:t>Официальный сайт </a:t>
            </a:r>
            <a:r>
              <a:rPr lang="en-US" sz="3600" spc="-1" dirty="0">
                <a:solidFill>
                  <a:srgbClr val="009B3A"/>
                </a:solidFill>
                <a:latin typeface="Rubrik New Light" panose="00000400000000000000" pitchFamily="2" charset="-52"/>
              </a:rPr>
              <a:t>akbarsmed.ru </a:t>
            </a:r>
          </a:p>
        </p:txBody>
      </p:sp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D8F3AE73-F9B8-4F79-A61B-AA131E7AD5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979" y="311574"/>
            <a:ext cx="938631" cy="695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8AE9CEF-26D7-49F3-90BD-DD13C7C94439}"/>
              </a:ext>
            </a:extLst>
          </p:cNvPr>
          <p:cNvGrpSpPr/>
          <p:nvPr/>
        </p:nvGrpSpPr>
        <p:grpSpPr>
          <a:xfrm>
            <a:off x="373096" y="2898045"/>
            <a:ext cx="2211032" cy="523220"/>
            <a:chOff x="439578" y="2774129"/>
            <a:chExt cx="2211032" cy="523220"/>
          </a:xfrm>
        </p:grpSpPr>
        <p:sp>
          <p:nvSpPr>
            <p:cNvPr id="13321" name="TextBox 29"/>
            <p:cNvSpPr txBox="1">
              <a:spLocks noChangeArrowheads="1"/>
            </p:cNvSpPr>
            <p:nvPr/>
          </p:nvSpPr>
          <p:spPr bwMode="auto">
            <a:xfrm>
              <a:off x="523513" y="2774129"/>
              <a:ext cx="212709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altLang="ru-RU" sz="1400" dirty="0">
                  <a:solidFill>
                    <a:srgbClr val="10002B"/>
                  </a:solidFill>
                  <a:latin typeface="Rubrik New Light" panose="00000400000000000000" pitchFamily="2" charset="-52"/>
                </a:rPr>
                <a:t>Авторизация через сайт </a:t>
              </a:r>
              <a:r>
                <a:rPr lang="ru-RU" altLang="ru-RU" sz="1400" dirty="0" err="1">
                  <a:solidFill>
                    <a:srgbClr val="10002B"/>
                  </a:solidFill>
                  <a:latin typeface="Rubrik New Light" panose="00000400000000000000" pitchFamily="2" charset="-52"/>
                </a:rPr>
                <a:t>госуслуг</a:t>
              </a:r>
              <a:endParaRPr lang="ru-RU" altLang="ru-RU" sz="1400" dirty="0">
                <a:solidFill>
                  <a:srgbClr val="10002B"/>
                </a:solidFill>
                <a:latin typeface="Rubrik New Light" panose="00000400000000000000" pitchFamily="2" charset="-52"/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32AE7FDC-7CCA-4C3A-84DE-D4DBE4678B62}"/>
                </a:ext>
              </a:extLst>
            </p:cNvPr>
            <p:cNvSpPr/>
            <p:nvPr/>
          </p:nvSpPr>
          <p:spPr>
            <a:xfrm flipH="1" flipV="1">
              <a:off x="439578" y="2897982"/>
              <a:ext cx="61912" cy="61912"/>
            </a:xfrm>
            <a:prstGeom prst="ellipse">
              <a:avLst/>
            </a:prstGeom>
            <a:solidFill>
              <a:srgbClr val="009B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D254A794-6576-410C-8EDD-B6B3E109E746}"/>
              </a:ext>
            </a:extLst>
          </p:cNvPr>
          <p:cNvGrpSpPr/>
          <p:nvPr/>
        </p:nvGrpSpPr>
        <p:grpSpPr>
          <a:xfrm>
            <a:off x="373096" y="3496133"/>
            <a:ext cx="2605247" cy="523220"/>
            <a:chOff x="439578" y="3411745"/>
            <a:chExt cx="2605247" cy="523220"/>
          </a:xfrm>
        </p:grpSpPr>
        <p:sp>
          <p:nvSpPr>
            <p:cNvPr id="13320" name="TextBox 28"/>
            <p:cNvSpPr txBox="1">
              <a:spLocks noChangeArrowheads="1"/>
            </p:cNvSpPr>
            <p:nvPr/>
          </p:nvSpPr>
          <p:spPr bwMode="auto">
            <a:xfrm>
              <a:off x="520700" y="3411745"/>
              <a:ext cx="25241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ru-RU" altLang="ru-RU" sz="1400" dirty="0">
                  <a:solidFill>
                    <a:srgbClr val="10002B"/>
                  </a:solidFill>
                  <a:latin typeface="Rubrik New Light" panose="00000400000000000000" pitchFamily="2" charset="-52"/>
                </a:rPr>
                <a:t>Персонифицированные коммуникации</a:t>
              </a:r>
            </a:p>
          </p:txBody>
        </p:sp>
        <p:sp>
          <p:nvSpPr>
            <p:cNvPr id="93" name="Овал 92">
              <a:extLst>
                <a:ext uri="{FF2B5EF4-FFF2-40B4-BE49-F238E27FC236}">
                  <a16:creationId xmlns:a16="http://schemas.microsoft.com/office/drawing/2014/main" id="{1FFE5277-78BC-4260-82DF-087F2B342E9B}"/>
                </a:ext>
              </a:extLst>
            </p:cNvPr>
            <p:cNvSpPr/>
            <p:nvPr/>
          </p:nvSpPr>
          <p:spPr>
            <a:xfrm flipH="1" flipV="1">
              <a:off x="439578" y="3531394"/>
              <a:ext cx="61912" cy="61912"/>
            </a:xfrm>
            <a:prstGeom prst="ellipse">
              <a:avLst/>
            </a:prstGeom>
            <a:solidFill>
              <a:srgbClr val="009B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9BFA216D-D13C-4BB9-B244-A0FE40E3A24D}"/>
              </a:ext>
            </a:extLst>
          </p:cNvPr>
          <p:cNvGrpSpPr/>
          <p:nvPr/>
        </p:nvGrpSpPr>
        <p:grpSpPr>
          <a:xfrm>
            <a:off x="373096" y="4094221"/>
            <a:ext cx="2233257" cy="523220"/>
            <a:chOff x="439578" y="4100272"/>
            <a:chExt cx="2233257" cy="523220"/>
          </a:xfrm>
        </p:grpSpPr>
        <p:sp>
          <p:nvSpPr>
            <p:cNvPr id="13323" name="TextBox 31"/>
            <p:cNvSpPr txBox="1">
              <a:spLocks noChangeArrowheads="1"/>
            </p:cNvSpPr>
            <p:nvPr/>
          </p:nvSpPr>
          <p:spPr bwMode="auto">
            <a:xfrm>
              <a:off x="514350" y="4100272"/>
              <a:ext cx="215848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altLang="ru-RU" sz="1400" dirty="0">
                  <a:solidFill>
                    <a:srgbClr val="10002B"/>
                  </a:solidFill>
                  <a:latin typeface="Rubrik New Light" panose="00000400000000000000" pitchFamily="2" charset="-52"/>
                </a:rPr>
                <a:t>Реестр полученных медицинских услуг</a:t>
              </a:r>
            </a:p>
          </p:txBody>
        </p:sp>
        <p:sp>
          <p:nvSpPr>
            <p:cNvPr id="94" name="Овал 93">
              <a:extLst>
                <a:ext uri="{FF2B5EF4-FFF2-40B4-BE49-F238E27FC236}">
                  <a16:creationId xmlns:a16="http://schemas.microsoft.com/office/drawing/2014/main" id="{1F906BF6-06F2-4D5B-B34B-556FD547340E}"/>
                </a:ext>
              </a:extLst>
            </p:cNvPr>
            <p:cNvSpPr/>
            <p:nvPr/>
          </p:nvSpPr>
          <p:spPr>
            <a:xfrm flipH="1" flipV="1">
              <a:off x="439578" y="4243791"/>
              <a:ext cx="61912" cy="61912"/>
            </a:xfrm>
            <a:prstGeom prst="ellipse">
              <a:avLst/>
            </a:prstGeom>
            <a:solidFill>
              <a:srgbClr val="009B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9D513FB-78F0-4401-B482-E80B98951BF0}"/>
              </a:ext>
            </a:extLst>
          </p:cNvPr>
          <p:cNvGrpSpPr/>
          <p:nvPr/>
        </p:nvGrpSpPr>
        <p:grpSpPr>
          <a:xfrm>
            <a:off x="373096" y="4692309"/>
            <a:ext cx="1315037" cy="523220"/>
            <a:chOff x="439578" y="4820495"/>
            <a:chExt cx="1315037" cy="523220"/>
          </a:xfrm>
        </p:grpSpPr>
        <p:sp>
          <p:nvSpPr>
            <p:cNvPr id="13322" name="TextBox 30"/>
            <p:cNvSpPr txBox="1">
              <a:spLocks noChangeArrowheads="1"/>
            </p:cNvSpPr>
            <p:nvPr/>
          </p:nvSpPr>
          <p:spPr bwMode="auto">
            <a:xfrm>
              <a:off x="514351" y="4820495"/>
              <a:ext cx="124026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altLang="ru-RU" sz="1400" dirty="0">
                  <a:solidFill>
                    <a:srgbClr val="10002B"/>
                  </a:solidFill>
                  <a:latin typeface="Rubrik New Light" panose="00000400000000000000" pitchFamily="2" charset="-52"/>
                </a:rPr>
                <a:t>Полисы детей</a:t>
              </a:r>
            </a:p>
          </p:txBody>
        </p:sp>
        <p:sp>
          <p:nvSpPr>
            <p:cNvPr id="95" name="Овал 94">
              <a:extLst>
                <a:ext uri="{FF2B5EF4-FFF2-40B4-BE49-F238E27FC236}">
                  <a16:creationId xmlns:a16="http://schemas.microsoft.com/office/drawing/2014/main" id="{833CBE7D-9979-401B-A257-A0BC5E8369A5}"/>
                </a:ext>
              </a:extLst>
            </p:cNvPr>
            <p:cNvSpPr/>
            <p:nvPr/>
          </p:nvSpPr>
          <p:spPr>
            <a:xfrm flipH="1" flipV="1">
              <a:off x="439578" y="4945181"/>
              <a:ext cx="61912" cy="61912"/>
            </a:xfrm>
            <a:prstGeom prst="ellipse">
              <a:avLst/>
            </a:prstGeom>
            <a:solidFill>
              <a:srgbClr val="009B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1750D9ED-6C35-46D9-96F7-BF2D48581DE2}"/>
              </a:ext>
            </a:extLst>
          </p:cNvPr>
          <p:cNvGrpSpPr/>
          <p:nvPr/>
        </p:nvGrpSpPr>
        <p:grpSpPr>
          <a:xfrm>
            <a:off x="373096" y="5290397"/>
            <a:ext cx="1634077" cy="523220"/>
            <a:chOff x="439578" y="5433408"/>
            <a:chExt cx="1634077" cy="523220"/>
          </a:xfrm>
        </p:grpSpPr>
        <p:sp>
          <p:nvSpPr>
            <p:cNvPr id="13324" name="TextBox 32"/>
            <p:cNvSpPr txBox="1">
              <a:spLocks noChangeArrowheads="1"/>
            </p:cNvSpPr>
            <p:nvPr/>
          </p:nvSpPr>
          <p:spPr bwMode="auto">
            <a:xfrm>
              <a:off x="523875" y="5433408"/>
              <a:ext cx="154978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altLang="ru-RU" sz="1400" dirty="0">
                  <a:solidFill>
                    <a:srgbClr val="10002B"/>
                  </a:solidFill>
                  <a:latin typeface="Rubrik New Light" panose="00000400000000000000" pitchFamily="2" charset="-52"/>
                </a:rPr>
                <a:t>Подача жалоб</a:t>
              </a:r>
              <a:endParaRPr lang="en-US" altLang="ru-RU" sz="1400" dirty="0">
                <a:solidFill>
                  <a:srgbClr val="10002B"/>
                </a:solidFill>
                <a:latin typeface="Rubrik New Light" panose="00000400000000000000" pitchFamily="2" charset="-52"/>
              </a:endParaRPr>
            </a:p>
            <a:p>
              <a:r>
                <a:rPr lang="ru-RU" altLang="ru-RU" sz="1400" dirty="0">
                  <a:solidFill>
                    <a:srgbClr val="10002B"/>
                  </a:solidFill>
                  <a:latin typeface="Rubrik New Light" panose="00000400000000000000" pitchFamily="2" charset="-52"/>
                </a:rPr>
                <a:t>и предложений</a:t>
              </a:r>
            </a:p>
          </p:txBody>
        </p:sp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C8E5F871-63FC-40C9-91DB-9EA49EA29069}"/>
                </a:ext>
              </a:extLst>
            </p:cNvPr>
            <p:cNvSpPr/>
            <p:nvPr/>
          </p:nvSpPr>
          <p:spPr>
            <a:xfrm flipH="1" flipV="1">
              <a:off x="439578" y="5550574"/>
              <a:ext cx="61912" cy="61912"/>
            </a:xfrm>
            <a:prstGeom prst="ellipse">
              <a:avLst/>
            </a:prstGeom>
            <a:solidFill>
              <a:srgbClr val="009B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E95B930E-0265-49FE-A209-BC87EB496293}"/>
              </a:ext>
            </a:extLst>
          </p:cNvPr>
          <p:cNvGrpSpPr/>
          <p:nvPr/>
        </p:nvGrpSpPr>
        <p:grpSpPr>
          <a:xfrm>
            <a:off x="9157892" y="2827966"/>
            <a:ext cx="2831785" cy="954107"/>
            <a:chOff x="9205029" y="2762366"/>
            <a:chExt cx="2904421" cy="954107"/>
          </a:xfrm>
        </p:grpSpPr>
        <p:sp>
          <p:nvSpPr>
            <p:cNvPr id="13331" name="TextBox 56"/>
            <p:cNvSpPr txBox="1">
              <a:spLocks noChangeArrowheads="1"/>
            </p:cNvSpPr>
            <p:nvPr/>
          </p:nvSpPr>
          <p:spPr bwMode="auto">
            <a:xfrm>
              <a:off x="9358313" y="2762366"/>
              <a:ext cx="2751137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ru-RU" altLang="ru-RU" sz="1400" dirty="0">
                  <a:solidFill>
                    <a:srgbClr val="10002B"/>
                  </a:solidFill>
                  <a:latin typeface="Rubrik New Light" panose="00000400000000000000" pitchFamily="2" charset="-52"/>
                </a:rPr>
                <a:t>Информация о личном и корпоративном полисе ДМС: страховая сумма, программа страхования</a:t>
              </a:r>
            </a:p>
          </p:txBody>
        </p:sp>
        <p:sp>
          <p:nvSpPr>
            <p:cNvPr id="97" name="Овал 96">
              <a:extLst>
                <a:ext uri="{FF2B5EF4-FFF2-40B4-BE49-F238E27FC236}">
                  <a16:creationId xmlns:a16="http://schemas.microsoft.com/office/drawing/2014/main" id="{40911867-351B-4ADF-8CE2-961B3BB5EDFE}"/>
                </a:ext>
              </a:extLst>
            </p:cNvPr>
            <p:cNvSpPr/>
            <p:nvPr/>
          </p:nvSpPr>
          <p:spPr>
            <a:xfrm flipH="1" flipV="1">
              <a:off x="9205029" y="2893986"/>
              <a:ext cx="61912" cy="61912"/>
            </a:xfrm>
            <a:prstGeom prst="ellipse">
              <a:avLst/>
            </a:prstGeom>
            <a:solidFill>
              <a:srgbClr val="009B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B6D458F6-DFD4-4438-8D33-692B3A8EE60B}"/>
              </a:ext>
            </a:extLst>
          </p:cNvPr>
          <p:cNvGrpSpPr/>
          <p:nvPr/>
        </p:nvGrpSpPr>
        <p:grpSpPr>
          <a:xfrm>
            <a:off x="9158228" y="4266820"/>
            <a:ext cx="2881860" cy="523220"/>
            <a:chOff x="9205365" y="4266820"/>
            <a:chExt cx="2881860" cy="523220"/>
          </a:xfrm>
        </p:grpSpPr>
        <p:sp>
          <p:nvSpPr>
            <p:cNvPr id="13332" name="TextBox 57"/>
            <p:cNvSpPr txBox="1">
              <a:spLocks noChangeArrowheads="1"/>
            </p:cNvSpPr>
            <p:nvPr/>
          </p:nvSpPr>
          <p:spPr bwMode="auto">
            <a:xfrm>
              <a:off x="9336088" y="4266820"/>
              <a:ext cx="275113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ru-RU" altLang="ru-RU" sz="1400" dirty="0">
                  <a:solidFill>
                    <a:srgbClr val="10002B"/>
                  </a:solidFill>
                  <a:latin typeface="Rubrik New Light" panose="00000400000000000000" pitchFamily="2" charset="-52"/>
                </a:rPr>
                <a:t>Связь с </a:t>
              </a:r>
              <a:r>
                <a:rPr lang="en-US" altLang="ru-RU" sz="1400" dirty="0">
                  <a:solidFill>
                    <a:srgbClr val="10002B"/>
                  </a:solidFill>
                  <a:latin typeface="Rubrik New Light" panose="00000400000000000000" pitchFamily="2" charset="-52"/>
                </a:rPr>
                <a:t>Call</a:t>
              </a:r>
              <a:r>
                <a:rPr lang="ru-RU" altLang="ru-RU" sz="1400" dirty="0">
                  <a:solidFill>
                    <a:srgbClr val="10002B"/>
                  </a:solidFill>
                  <a:latin typeface="Rubrik New Light" panose="00000400000000000000" pitchFamily="2" charset="-52"/>
                </a:rPr>
                <a:t> – центром и врачом по услугам ДМС</a:t>
              </a:r>
            </a:p>
          </p:txBody>
        </p:sp>
        <p:sp>
          <p:nvSpPr>
            <p:cNvPr id="98" name="Овал 97">
              <a:extLst>
                <a:ext uri="{FF2B5EF4-FFF2-40B4-BE49-F238E27FC236}">
                  <a16:creationId xmlns:a16="http://schemas.microsoft.com/office/drawing/2014/main" id="{7A312DA0-B4BB-4B9C-9074-0472EF51B5F4}"/>
                </a:ext>
              </a:extLst>
            </p:cNvPr>
            <p:cNvSpPr/>
            <p:nvPr/>
          </p:nvSpPr>
          <p:spPr>
            <a:xfrm flipH="1" flipV="1">
              <a:off x="9205365" y="4399870"/>
              <a:ext cx="61912" cy="61912"/>
            </a:xfrm>
            <a:prstGeom prst="ellipse">
              <a:avLst/>
            </a:prstGeom>
            <a:solidFill>
              <a:srgbClr val="009B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066CB664-82BC-4BB4-984B-F5DAD64969BF}"/>
              </a:ext>
            </a:extLst>
          </p:cNvPr>
          <p:cNvGrpSpPr/>
          <p:nvPr/>
        </p:nvGrpSpPr>
        <p:grpSpPr>
          <a:xfrm>
            <a:off x="9158228" y="5278535"/>
            <a:ext cx="2043660" cy="523220"/>
            <a:chOff x="9205365" y="5340386"/>
            <a:chExt cx="2043660" cy="523220"/>
          </a:xfrm>
        </p:grpSpPr>
        <p:sp>
          <p:nvSpPr>
            <p:cNvPr id="13333" name="TextBox 58"/>
            <p:cNvSpPr txBox="1">
              <a:spLocks noChangeArrowheads="1"/>
            </p:cNvSpPr>
            <p:nvPr/>
          </p:nvSpPr>
          <p:spPr bwMode="auto">
            <a:xfrm>
              <a:off x="9358313" y="5340386"/>
              <a:ext cx="189071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altLang="ru-RU" sz="1400" dirty="0">
                  <a:solidFill>
                    <a:srgbClr val="10002B"/>
                  </a:solidFill>
                  <a:latin typeface="Rubrik New Light" panose="00000400000000000000" pitchFamily="2" charset="-52"/>
                </a:rPr>
                <a:t>Телемедицинские консультации</a:t>
              </a:r>
            </a:p>
          </p:txBody>
        </p:sp>
        <p:sp>
          <p:nvSpPr>
            <p:cNvPr id="99" name="Овал 98">
              <a:extLst>
                <a:ext uri="{FF2B5EF4-FFF2-40B4-BE49-F238E27FC236}">
                  <a16:creationId xmlns:a16="http://schemas.microsoft.com/office/drawing/2014/main" id="{C051FF81-973A-4C68-B43B-2838E39198F0}"/>
                </a:ext>
              </a:extLst>
            </p:cNvPr>
            <p:cNvSpPr/>
            <p:nvPr/>
          </p:nvSpPr>
          <p:spPr>
            <a:xfrm flipH="1" flipV="1">
              <a:off x="9205365" y="5464454"/>
              <a:ext cx="61912" cy="61912"/>
            </a:xfrm>
            <a:prstGeom prst="ellipse">
              <a:avLst/>
            </a:prstGeom>
            <a:solidFill>
              <a:srgbClr val="009B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0" name="Прямоугольник 66">
            <a:extLst>
              <a:ext uri="{FF2B5EF4-FFF2-40B4-BE49-F238E27FC236}">
                <a16:creationId xmlns:a16="http://schemas.microsoft.com/office/drawing/2014/main" id="{D6F656C2-43F3-4F9D-8E9C-ACA42D2EF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9637" y="1582046"/>
            <a:ext cx="24112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altLang="ru-RU" dirty="0">
                <a:solidFill>
                  <a:srgbClr val="10002B"/>
                </a:solidFill>
                <a:latin typeface="Rubrik New Bold" panose="00000800000000000000" pitchFamily="2" charset="-52"/>
              </a:rPr>
              <a:t>ЛИЧНЫЙ КАБИНЕТ</a:t>
            </a:r>
          </a:p>
        </p:txBody>
      </p:sp>
      <p:cxnSp>
        <p:nvCxnSpPr>
          <p:cNvPr id="21" name="Соединитель: уступ 20">
            <a:extLst>
              <a:ext uri="{FF2B5EF4-FFF2-40B4-BE49-F238E27FC236}">
                <a16:creationId xmlns:a16="http://schemas.microsoft.com/office/drawing/2014/main" id="{90EC53D5-4743-40CB-8431-FCAB09323C12}"/>
              </a:ext>
            </a:extLst>
          </p:cNvPr>
          <p:cNvCxnSpPr>
            <a:cxnSpLocks/>
          </p:cNvCxnSpPr>
          <p:nvPr/>
        </p:nvCxnSpPr>
        <p:spPr>
          <a:xfrm>
            <a:off x="379851" y="2752858"/>
            <a:ext cx="4538722" cy="203040"/>
          </a:xfrm>
          <a:prstGeom prst="bentConnector3">
            <a:avLst>
              <a:gd name="adj1" fmla="val 92672"/>
            </a:avLst>
          </a:prstGeom>
          <a:ln w="19050">
            <a:solidFill>
              <a:srgbClr val="009B3A"/>
            </a:solidFill>
          </a:ln>
          <a:effectLst>
            <a:outerShdw blurRad="50800" dist="25400" dir="5400000" algn="t" rotWithShape="0">
              <a:prstClr val="black">
                <a:alpha val="19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Соединитель: уступ 114">
            <a:extLst>
              <a:ext uri="{FF2B5EF4-FFF2-40B4-BE49-F238E27FC236}">
                <a16:creationId xmlns:a16="http://schemas.microsoft.com/office/drawing/2014/main" id="{D504DC93-2377-479E-8660-B022AD0F35DE}"/>
              </a:ext>
            </a:extLst>
          </p:cNvPr>
          <p:cNvCxnSpPr>
            <a:cxnSpLocks/>
          </p:cNvCxnSpPr>
          <p:nvPr/>
        </p:nvCxnSpPr>
        <p:spPr>
          <a:xfrm rot="10800000" flipV="1">
            <a:off x="5693304" y="2752855"/>
            <a:ext cx="6131693" cy="213873"/>
          </a:xfrm>
          <a:prstGeom prst="bentConnector3">
            <a:avLst>
              <a:gd name="adj1" fmla="val 95282"/>
            </a:avLst>
          </a:prstGeom>
          <a:ln w="19050">
            <a:solidFill>
              <a:srgbClr val="009B3A"/>
            </a:solidFill>
          </a:ln>
          <a:effectLst>
            <a:outerShdw blurRad="50800" dist="25400" dir="5400000" algn="t" rotWithShape="0">
              <a:prstClr val="black">
                <a:alpha val="2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Прямоугольник: скругленные верхние углы 122">
            <a:extLst>
              <a:ext uri="{FF2B5EF4-FFF2-40B4-BE49-F238E27FC236}">
                <a16:creationId xmlns:a16="http://schemas.microsoft.com/office/drawing/2014/main" id="{7AAB6243-041C-4A60-B802-22750CCD6510}"/>
              </a:ext>
            </a:extLst>
          </p:cNvPr>
          <p:cNvSpPr/>
          <p:nvPr/>
        </p:nvSpPr>
        <p:spPr>
          <a:xfrm rot="10800000">
            <a:off x="4645608" y="0"/>
            <a:ext cx="2900785" cy="1012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B3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8862065-5912-41F9-B1FA-031E0A424FC4}"/>
              </a:ext>
            </a:extLst>
          </p:cNvPr>
          <p:cNvSpPr txBox="1"/>
          <p:nvPr/>
        </p:nvSpPr>
        <p:spPr>
          <a:xfrm>
            <a:off x="11592991" y="6445968"/>
            <a:ext cx="397237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  <a:latin typeface="Rubrik New Light" panose="00000400000000000000" pitchFamily="2" charset="-52"/>
                <a:cs typeface="Segoe UI" panose="020B0502040204020203" pitchFamily="34" charset="0"/>
              </a:rPr>
              <a:t>12</a:t>
            </a:r>
          </a:p>
          <a:p>
            <a:pPr algn="r"/>
            <a:endParaRPr lang="ru-RU" sz="1400" dirty="0">
              <a:solidFill>
                <a:schemeClr val="bg1"/>
              </a:solidFill>
              <a:latin typeface="Rubrik New Light" panose="00000400000000000000" pitchFamily="2" charset="-52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023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Прямоугольник: скругленные углы 127">
            <a:extLst>
              <a:ext uri="{FF2B5EF4-FFF2-40B4-BE49-F238E27FC236}">
                <a16:creationId xmlns:a16="http://schemas.microsoft.com/office/drawing/2014/main" id="{9907E875-8722-4776-8E7C-ECAF9F0F69DF}"/>
              </a:ext>
            </a:extLst>
          </p:cNvPr>
          <p:cNvSpPr/>
          <p:nvPr/>
        </p:nvSpPr>
        <p:spPr>
          <a:xfrm rot="16200000">
            <a:off x="9128797" y="2477948"/>
            <a:ext cx="2340042" cy="2513400"/>
          </a:xfrm>
          <a:prstGeom prst="roundRect">
            <a:avLst>
              <a:gd name="adj" fmla="val 50000"/>
            </a:avLst>
          </a:prstGeom>
          <a:gradFill>
            <a:gsLst>
              <a:gs pos="4000">
                <a:srgbClr val="009B3A"/>
              </a:gs>
              <a:gs pos="100000">
                <a:srgbClr val="07B4AC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7" name="Прямоугольник: скругленные углы 126">
            <a:extLst>
              <a:ext uri="{FF2B5EF4-FFF2-40B4-BE49-F238E27FC236}">
                <a16:creationId xmlns:a16="http://schemas.microsoft.com/office/drawing/2014/main" id="{2133368B-1D1B-4E89-A4AE-300B21D34C76}"/>
              </a:ext>
            </a:extLst>
          </p:cNvPr>
          <p:cNvSpPr/>
          <p:nvPr/>
        </p:nvSpPr>
        <p:spPr>
          <a:xfrm rot="16200000">
            <a:off x="6291486" y="2477948"/>
            <a:ext cx="2340042" cy="2513400"/>
          </a:xfrm>
          <a:prstGeom prst="roundRect">
            <a:avLst>
              <a:gd name="adj" fmla="val 50000"/>
            </a:avLst>
          </a:prstGeom>
          <a:gradFill>
            <a:gsLst>
              <a:gs pos="4000">
                <a:srgbClr val="009B3A"/>
              </a:gs>
              <a:gs pos="100000">
                <a:srgbClr val="07B4AC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6" name="Прямоугольник: скругленные углы 125">
            <a:extLst>
              <a:ext uri="{FF2B5EF4-FFF2-40B4-BE49-F238E27FC236}">
                <a16:creationId xmlns:a16="http://schemas.microsoft.com/office/drawing/2014/main" id="{0A813E22-FC0C-4C6B-9E37-E155E1A6A7CD}"/>
              </a:ext>
            </a:extLst>
          </p:cNvPr>
          <p:cNvSpPr/>
          <p:nvPr/>
        </p:nvSpPr>
        <p:spPr>
          <a:xfrm rot="16200000">
            <a:off x="3401130" y="2477948"/>
            <a:ext cx="2340042" cy="2513400"/>
          </a:xfrm>
          <a:prstGeom prst="roundRect">
            <a:avLst>
              <a:gd name="adj" fmla="val 50000"/>
            </a:avLst>
          </a:prstGeom>
          <a:gradFill>
            <a:gsLst>
              <a:gs pos="4000">
                <a:srgbClr val="009B3A"/>
              </a:gs>
              <a:gs pos="100000">
                <a:srgbClr val="07B4AC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5" name="Прямоугольник: скругленные углы 124">
            <a:extLst>
              <a:ext uri="{FF2B5EF4-FFF2-40B4-BE49-F238E27FC236}">
                <a16:creationId xmlns:a16="http://schemas.microsoft.com/office/drawing/2014/main" id="{6D18D055-C60E-4BE3-861C-50C4E386B87E}"/>
              </a:ext>
            </a:extLst>
          </p:cNvPr>
          <p:cNvSpPr/>
          <p:nvPr/>
        </p:nvSpPr>
        <p:spPr>
          <a:xfrm rot="16200000">
            <a:off x="539276" y="2477948"/>
            <a:ext cx="2340042" cy="2513400"/>
          </a:xfrm>
          <a:prstGeom prst="roundRect">
            <a:avLst>
              <a:gd name="adj" fmla="val 50000"/>
            </a:avLst>
          </a:prstGeom>
          <a:gradFill>
            <a:gsLst>
              <a:gs pos="4000">
                <a:srgbClr val="009B3A"/>
              </a:gs>
              <a:gs pos="100000">
                <a:srgbClr val="07B4AC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0C25F07-CF19-4760-B354-69EA191FB501}"/>
              </a:ext>
            </a:extLst>
          </p:cNvPr>
          <p:cNvGrpSpPr/>
          <p:nvPr/>
        </p:nvGrpSpPr>
        <p:grpSpPr>
          <a:xfrm>
            <a:off x="656823" y="1309687"/>
            <a:ext cx="2103639" cy="4238625"/>
            <a:chOff x="114301" y="1209675"/>
            <a:chExt cx="2103639" cy="4238625"/>
          </a:xfrm>
          <a:effectLst>
            <a:outerShdw blurRad="342900" dist="38100" dir="2700000" sx="104000" sy="104000" algn="tl" rotWithShape="0">
              <a:prstClr val="black">
                <a:alpha val="13000"/>
              </a:prstClr>
            </a:outerShdw>
          </a:effectLst>
        </p:grpSpPr>
        <p:grpSp>
          <p:nvGrpSpPr>
            <p:cNvPr id="32" name="Group 20">
              <a:extLst>
                <a:ext uri="{FF2B5EF4-FFF2-40B4-BE49-F238E27FC236}">
                  <a16:creationId xmlns:a16="http://schemas.microsoft.com/office/drawing/2014/main" id="{7DB776C8-47C9-4660-A2FD-D57B12F6B532}"/>
                </a:ext>
              </a:extLst>
            </p:cNvPr>
            <p:cNvGrpSpPr/>
            <p:nvPr/>
          </p:nvGrpSpPr>
          <p:grpSpPr>
            <a:xfrm>
              <a:off x="114301" y="1209675"/>
              <a:ext cx="2103639" cy="4238625"/>
              <a:chOff x="6467477" y="549048"/>
              <a:chExt cx="3883024" cy="7868629"/>
            </a:xfrm>
          </p:grpSpPr>
          <p:sp>
            <p:nvSpPr>
              <p:cNvPr id="33" name="Freeform 5">
                <a:extLst>
                  <a:ext uri="{FF2B5EF4-FFF2-40B4-BE49-F238E27FC236}">
                    <a16:creationId xmlns:a16="http://schemas.microsoft.com/office/drawing/2014/main" id="{05B56DCB-E045-46AF-91E2-2283B00F49E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01108" y="2201802"/>
                <a:ext cx="49393" cy="554717"/>
              </a:xfrm>
              <a:custGeom>
                <a:avLst/>
                <a:gdLst>
                  <a:gd name="T0" fmla="*/ 0 w 11"/>
                  <a:gd name="T1" fmla="*/ 4 h 126"/>
                  <a:gd name="T2" fmla="*/ 0 w 11"/>
                  <a:gd name="T3" fmla="*/ 123 h 126"/>
                  <a:gd name="T4" fmla="*/ 3 w 11"/>
                  <a:gd name="T5" fmla="*/ 126 h 126"/>
                  <a:gd name="T6" fmla="*/ 8 w 11"/>
                  <a:gd name="T7" fmla="*/ 126 h 126"/>
                  <a:gd name="T8" fmla="*/ 11 w 11"/>
                  <a:gd name="T9" fmla="*/ 123 h 126"/>
                  <a:gd name="T10" fmla="*/ 11 w 11"/>
                  <a:gd name="T11" fmla="*/ 4 h 126"/>
                  <a:gd name="T12" fmla="*/ 8 w 11"/>
                  <a:gd name="T13" fmla="*/ 0 h 126"/>
                  <a:gd name="T14" fmla="*/ 3 w 11"/>
                  <a:gd name="T15" fmla="*/ 0 h 126"/>
                  <a:gd name="T16" fmla="*/ 0 w 11"/>
                  <a:gd name="T17" fmla="*/ 4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26">
                    <a:moveTo>
                      <a:pt x="0" y="4"/>
                    </a:moveTo>
                    <a:cubicBezTo>
                      <a:pt x="0" y="123"/>
                      <a:pt x="0" y="123"/>
                      <a:pt x="0" y="123"/>
                    </a:cubicBezTo>
                    <a:cubicBezTo>
                      <a:pt x="0" y="125"/>
                      <a:pt x="1" y="126"/>
                      <a:pt x="3" y="126"/>
                    </a:cubicBezTo>
                    <a:cubicBezTo>
                      <a:pt x="8" y="126"/>
                      <a:pt x="8" y="126"/>
                      <a:pt x="8" y="126"/>
                    </a:cubicBezTo>
                    <a:cubicBezTo>
                      <a:pt x="9" y="126"/>
                      <a:pt x="11" y="125"/>
                      <a:pt x="11" y="12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2"/>
                      <a:pt x="9" y="0"/>
                      <a:pt x="8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F9E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6" name="Rectangle 6">
                <a:extLst>
                  <a:ext uri="{FF2B5EF4-FFF2-40B4-BE49-F238E27FC236}">
                    <a16:creationId xmlns:a16="http://schemas.microsoft.com/office/drawing/2014/main" id="{D756D844-A992-4F9B-9159-A59F5F63867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263114" y="7684386"/>
                <a:ext cx="53192" cy="136780"/>
              </a:xfrm>
              <a:prstGeom prst="rect">
                <a:avLst/>
              </a:prstGeom>
              <a:solidFill>
                <a:srgbClr val="BC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7" name="Rectangle 7">
                <a:extLst>
                  <a:ext uri="{FF2B5EF4-FFF2-40B4-BE49-F238E27FC236}">
                    <a16:creationId xmlns:a16="http://schemas.microsoft.com/office/drawing/2014/main" id="{3D57E611-3FCE-456C-82E2-214692CA075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263114" y="1111364"/>
                <a:ext cx="53192" cy="136780"/>
              </a:xfrm>
              <a:prstGeom prst="rect">
                <a:avLst/>
              </a:prstGeom>
              <a:solidFill>
                <a:srgbClr val="BC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8" name="Freeform 8">
                <a:extLst>
                  <a:ext uri="{FF2B5EF4-FFF2-40B4-BE49-F238E27FC236}">
                    <a16:creationId xmlns:a16="http://schemas.microsoft.com/office/drawing/2014/main" id="{EADBB395-2F16-420B-B1E4-B613245985C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486474" y="549048"/>
                <a:ext cx="3829832" cy="7868629"/>
              </a:xfrm>
              <a:custGeom>
                <a:avLst/>
                <a:gdLst>
                  <a:gd name="T0" fmla="*/ 738 w 868"/>
                  <a:gd name="T1" fmla="*/ 0 h 1791"/>
                  <a:gd name="T2" fmla="*/ 127 w 868"/>
                  <a:gd name="T3" fmla="*/ 0 h 1791"/>
                  <a:gd name="T4" fmla="*/ 0 w 868"/>
                  <a:gd name="T5" fmla="*/ 128 h 1791"/>
                  <a:gd name="T6" fmla="*/ 0 w 868"/>
                  <a:gd name="T7" fmla="*/ 1664 h 1791"/>
                  <a:gd name="T8" fmla="*/ 127 w 868"/>
                  <a:gd name="T9" fmla="*/ 1791 h 1791"/>
                  <a:gd name="T10" fmla="*/ 738 w 868"/>
                  <a:gd name="T11" fmla="*/ 1791 h 1791"/>
                  <a:gd name="T12" fmla="*/ 868 w 868"/>
                  <a:gd name="T13" fmla="*/ 1664 h 1791"/>
                  <a:gd name="T14" fmla="*/ 868 w 868"/>
                  <a:gd name="T15" fmla="*/ 128 h 1791"/>
                  <a:gd name="T16" fmla="*/ 738 w 868"/>
                  <a:gd name="T17" fmla="*/ 0 h 1791"/>
                  <a:gd name="T18" fmla="*/ 847 w 868"/>
                  <a:gd name="T19" fmla="*/ 1654 h 1791"/>
                  <a:gd name="T20" fmla="*/ 732 w 868"/>
                  <a:gd name="T21" fmla="*/ 1769 h 1791"/>
                  <a:gd name="T22" fmla="*/ 134 w 868"/>
                  <a:gd name="T23" fmla="*/ 1769 h 1791"/>
                  <a:gd name="T24" fmla="*/ 19 w 868"/>
                  <a:gd name="T25" fmla="*/ 1654 h 1791"/>
                  <a:gd name="T26" fmla="*/ 19 w 868"/>
                  <a:gd name="T27" fmla="*/ 131 h 1791"/>
                  <a:gd name="T28" fmla="*/ 134 w 868"/>
                  <a:gd name="T29" fmla="*/ 16 h 1791"/>
                  <a:gd name="T30" fmla="*/ 732 w 868"/>
                  <a:gd name="T31" fmla="*/ 16 h 1791"/>
                  <a:gd name="T32" fmla="*/ 847 w 868"/>
                  <a:gd name="T33" fmla="*/ 131 h 1791"/>
                  <a:gd name="T34" fmla="*/ 847 w 868"/>
                  <a:gd name="T35" fmla="*/ 1654 h 1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68" h="1791">
                    <a:moveTo>
                      <a:pt x="738" y="0"/>
                    </a:moveTo>
                    <a:cubicBezTo>
                      <a:pt x="127" y="0"/>
                      <a:pt x="127" y="0"/>
                      <a:pt x="127" y="0"/>
                    </a:cubicBezTo>
                    <a:cubicBezTo>
                      <a:pt x="57" y="0"/>
                      <a:pt x="0" y="57"/>
                      <a:pt x="0" y="128"/>
                    </a:cubicBezTo>
                    <a:cubicBezTo>
                      <a:pt x="0" y="1664"/>
                      <a:pt x="0" y="1664"/>
                      <a:pt x="0" y="1664"/>
                    </a:cubicBezTo>
                    <a:cubicBezTo>
                      <a:pt x="0" y="1734"/>
                      <a:pt x="57" y="1791"/>
                      <a:pt x="127" y="1791"/>
                    </a:cubicBezTo>
                    <a:cubicBezTo>
                      <a:pt x="738" y="1791"/>
                      <a:pt x="738" y="1791"/>
                      <a:pt x="738" y="1791"/>
                    </a:cubicBezTo>
                    <a:cubicBezTo>
                      <a:pt x="809" y="1791"/>
                      <a:pt x="866" y="1734"/>
                      <a:pt x="868" y="1664"/>
                    </a:cubicBezTo>
                    <a:cubicBezTo>
                      <a:pt x="868" y="128"/>
                      <a:pt x="868" y="128"/>
                      <a:pt x="868" y="128"/>
                    </a:cubicBezTo>
                    <a:cubicBezTo>
                      <a:pt x="866" y="57"/>
                      <a:pt x="809" y="0"/>
                      <a:pt x="738" y="0"/>
                    </a:cubicBezTo>
                    <a:close/>
                    <a:moveTo>
                      <a:pt x="847" y="1654"/>
                    </a:moveTo>
                    <a:cubicBezTo>
                      <a:pt x="847" y="1718"/>
                      <a:pt x="796" y="1769"/>
                      <a:pt x="732" y="1769"/>
                    </a:cubicBezTo>
                    <a:cubicBezTo>
                      <a:pt x="134" y="1769"/>
                      <a:pt x="134" y="1769"/>
                      <a:pt x="134" y="1769"/>
                    </a:cubicBezTo>
                    <a:cubicBezTo>
                      <a:pt x="71" y="1769"/>
                      <a:pt x="19" y="1718"/>
                      <a:pt x="19" y="1654"/>
                    </a:cubicBezTo>
                    <a:cubicBezTo>
                      <a:pt x="19" y="131"/>
                      <a:pt x="19" y="131"/>
                      <a:pt x="19" y="131"/>
                    </a:cubicBezTo>
                    <a:cubicBezTo>
                      <a:pt x="19" y="68"/>
                      <a:pt x="71" y="16"/>
                      <a:pt x="134" y="16"/>
                    </a:cubicBezTo>
                    <a:cubicBezTo>
                      <a:pt x="732" y="16"/>
                      <a:pt x="732" y="16"/>
                      <a:pt x="732" y="16"/>
                    </a:cubicBezTo>
                    <a:cubicBezTo>
                      <a:pt x="796" y="16"/>
                      <a:pt x="847" y="68"/>
                      <a:pt x="847" y="131"/>
                    </a:cubicBezTo>
                    <a:lnTo>
                      <a:pt x="847" y="1654"/>
                    </a:lnTo>
                    <a:close/>
                  </a:path>
                </a:pathLst>
              </a:custGeom>
              <a:solidFill>
                <a:srgbClr val="F9E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" name="Freeform 9">
                <a:extLst>
                  <a:ext uri="{FF2B5EF4-FFF2-40B4-BE49-F238E27FC236}">
                    <a16:creationId xmlns:a16="http://schemas.microsoft.com/office/drawing/2014/main" id="{A009022B-A7FD-45CC-94DB-BF4888837E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43465" y="602240"/>
                <a:ext cx="3719648" cy="7766043"/>
              </a:xfrm>
              <a:custGeom>
                <a:avLst/>
                <a:gdLst>
                  <a:gd name="T0" fmla="*/ 718 w 843"/>
                  <a:gd name="T1" fmla="*/ 1768 h 1768"/>
                  <a:gd name="T2" fmla="*/ 120 w 843"/>
                  <a:gd name="T3" fmla="*/ 1768 h 1768"/>
                  <a:gd name="T4" fmla="*/ 0 w 843"/>
                  <a:gd name="T5" fmla="*/ 1648 h 1768"/>
                  <a:gd name="T6" fmla="*/ 0 w 843"/>
                  <a:gd name="T7" fmla="*/ 120 h 1768"/>
                  <a:gd name="T8" fmla="*/ 120 w 843"/>
                  <a:gd name="T9" fmla="*/ 0 h 1768"/>
                  <a:gd name="T10" fmla="*/ 718 w 843"/>
                  <a:gd name="T11" fmla="*/ 0 h 1768"/>
                  <a:gd name="T12" fmla="*/ 843 w 843"/>
                  <a:gd name="T13" fmla="*/ 125 h 1768"/>
                  <a:gd name="T14" fmla="*/ 843 w 843"/>
                  <a:gd name="T15" fmla="*/ 1643 h 1768"/>
                  <a:gd name="T16" fmla="*/ 718 w 843"/>
                  <a:gd name="T17" fmla="*/ 1768 h 17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3" h="1768">
                    <a:moveTo>
                      <a:pt x="718" y="1768"/>
                    </a:moveTo>
                    <a:cubicBezTo>
                      <a:pt x="120" y="1768"/>
                      <a:pt x="120" y="1768"/>
                      <a:pt x="120" y="1768"/>
                    </a:cubicBezTo>
                    <a:cubicBezTo>
                      <a:pt x="54" y="1768"/>
                      <a:pt x="0" y="1714"/>
                      <a:pt x="0" y="1648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0" y="54"/>
                      <a:pt x="54" y="0"/>
                      <a:pt x="120" y="0"/>
                    </a:cubicBezTo>
                    <a:cubicBezTo>
                      <a:pt x="718" y="0"/>
                      <a:pt x="718" y="0"/>
                      <a:pt x="718" y="0"/>
                    </a:cubicBezTo>
                    <a:cubicBezTo>
                      <a:pt x="787" y="0"/>
                      <a:pt x="843" y="56"/>
                      <a:pt x="843" y="125"/>
                    </a:cubicBezTo>
                    <a:cubicBezTo>
                      <a:pt x="843" y="1643"/>
                      <a:pt x="843" y="1643"/>
                      <a:pt x="843" y="1643"/>
                    </a:cubicBezTo>
                    <a:cubicBezTo>
                      <a:pt x="843" y="1712"/>
                      <a:pt x="787" y="1768"/>
                      <a:pt x="718" y="1768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0" name="Rectangle 10">
                <a:extLst>
                  <a:ext uri="{FF2B5EF4-FFF2-40B4-BE49-F238E27FC236}">
                    <a16:creationId xmlns:a16="http://schemas.microsoft.com/office/drawing/2014/main" id="{E9036C3E-12E5-42EF-AEE6-191FFE4B22F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703042" y="1517904"/>
                <a:ext cx="3400495" cy="590052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pic>
            <p:nvPicPr>
              <p:cNvPr id="41" name="Picture 11">
                <a:extLst>
                  <a:ext uri="{FF2B5EF4-FFF2-40B4-BE49-F238E27FC236}">
                    <a16:creationId xmlns:a16="http://schemas.microsoft.com/office/drawing/2014/main" id="{E9454A8B-E02D-4375-B10B-674A210BE97E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74638" y="7581801"/>
                <a:ext cx="649703" cy="6459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2" name="Oval 8">
                <a:extLst>
                  <a:ext uri="{FF2B5EF4-FFF2-40B4-BE49-F238E27FC236}">
                    <a16:creationId xmlns:a16="http://schemas.microsoft.com/office/drawing/2014/main" id="{4125B589-3B4D-4D27-AA36-B6C174269F6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8127831" y="7631194"/>
                <a:ext cx="547119" cy="547118"/>
              </a:xfrm>
              <a:prstGeom prst="ellipse">
                <a:avLst/>
              </a:pr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3" name="Oval 9">
                <a:extLst>
                  <a:ext uri="{FF2B5EF4-FFF2-40B4-BE49-F238E27FC236}">
                    <a16:creationId xmlns:a16="http://schemas.microsoft.com/office/drawing/2014/main" id="{53C53CDD-C918-4BCE-AD20-9BC789A8B94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8340599" y="761816"/>
                <a:ext cx="102585" cy="102585"/>
              </a:xfrm>
              <a:prstGeom prst="ellipse">
                <a:avLst/>
              </a:prstGeom>
              <a:solidFill>
                <a:srgbClr val="3C3E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5" name="Freeform 10">
                <a:extLst>
                  <a:ext uri="{FF2B5EF4-FFF2-40B4-BE49-F238E27FC236}">
                    <a16:creationId xmlns:a16="http://schemas.microsoft.com/office/drawing/2014/main" id="{17C40037-06DB-4A7D-B3BE-72A174DBB43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089836" y="993582"/>
                <a:ext cx="615509" cy="83588"/>
              </a:xfrm>
              <a:custGeom>
                <a:avLst/>
                <a:gdLst>
                  <a:gd name="T0" fmla="*/ 130 w 139"/>
                  <a:gd name="T1" fmla="*/ 19 h 19"/>
                  <a:gd name="T2" fmla="*/ 10 w 139"/>
                  <a:gd name="T3" fmla="*/ 19 h 19"/>
                  <a:gd name="T4" fmla="*/ 0 w 139"/>
                  <a:gd name="T5" fmla="*/ 9 h 19"/>
                  <a:gd name="T6" fmla="*/ 0 w 139"/>
                  <a:gd name="T7" fmla="*/ 9 h 19"/>
                  <a:gd name="T8" fmla="*/ 10 w 139"/>
                  <a:gd name="T9" fmla="*/ 0 h 19"/>
                  <a:gd name="T10" fmla="*/ 130 w 139"/>
                  <a:gd name="T11" fmla="*/ 0 h 19"/>
                  <a:gd name="T12" fmla="*/ 139 w 139"/>
                  <a:gd name="T13" fmla="*/ 9 h 19"/>
                  <a:gd name="T14" fmla="*/ 139 w 139"/>
                  <a:gd name="T15" fmla="*/ 9 h 19"/>
                  <a:gd name="T16" fmla="*/ 130 w 139"/>
                  <a:gd name="T1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9" h="19">
                    <a:moveTo>
                      <a:pt x="130" y="19"/>
                    </a:moveTo>
                    <a:cubicBezTo>
                      <a:pt x="10" y="19"/>
                      <a:pt x="10" y="19"/>
                      <a:pt x="10" y="19"/>
                    </a:cubicBezTo>
                    <a:cubicBezTo>
                      <a:pt x="5" y="19"/>
                      <a:pt x="0" y="15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5" y="0"/>
                      <a:pt x="10" y="0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35" y="0"/>
                      <a:pt x="139" y="4"/>
                      <a:pt x="139" y="9"/>
                    </a:cubicBezTo>
                    <a:cubicBezTo>
                      <a:pt x="139" y="9"/>
                      <a:pt x="139" y="9"/>
                      <a:pt x="139" y="9"/>
                    </a:cubicBezTo>
                    <a:cubicBezTo>
                      <a:pt x="139" y="15"/>
                      <a:pt x="135" y="19"/>
                      <a:pt x="130" y="19"/>
                    </a:cubicBezTo>
                    <a:close/>
                  </a:path>
                </a:pathLst>
              </a:custGeom>
              <a:solidFill>
                <a:srgbClr val="3C3E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" name="Freeform 11">
                <a:extLst>
                  <a:ext uri="{FF2B5EF4-FFF2-40B4-BE49-F238E27FC236}">
                    <a16:creationId xmlns:a16="http://schemas.microsoft.com/office/drawing/2014/main" id="{62715D17-58D3-499B-8173-E9B1436649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67477" y="1536901"/>
                <a:ext cx="56992" cy="338150"/>
              </a:xfrm>
              <a:custGeom>
                <a:avLst/>
                <a:gdLst>
                  <a:gd name="T0" fmla="*/ 0 w 13"/>
                  <a:gd name="T1" fmla="*/ 4 h 77"/>
                  <a:gd name="T2" fmla="*/ 0 w 13"/>
                  <a:gd name="T3" fmla="*/ 73 h 77"/>
                  <a:gd name="T4" fmla="*/ 4 w 13"/>
                  <a:gd name="T5" fmla="*/ 77 h 77"/>
                  <a:gd name="T6" fmla="*/ 9 w 13"/>
                  <a:gd name="T7" fmla="*/ 77 h 77"/>
                  <a:gd name="T8" fmla="*/ 13 w 13"/>
                  <a:gd name="T9" fmla="*/ 73 h 77"/>
                  <a:gd name="T10" fmla="*/ 13 w 13"/>
                  <a:gd name="T11" fmla="*/ 4 h 77"/>
                  <a:gd name="T12" fmla="*/ 9 w 13"/>
                  <a:gd name="T13" fmla="*/ 0 h 77"/>
                  <a:gd name="T14" fmla="*/ 4 w 13"/>
                  <a:gd name="T15" fmla="*/ 0 h 77"/>
                  <a:gd name="T16" fmla="*/ 0 w 13"/>
                  <a:gd name="T17" fmla="*/ 4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77">
                    <a:moveTo>
                      <a:pt x="0" y="4"/>
                    </a:moveTo>
                    <a:cubicBezTo>
                      <a:pt x="0" y="73"/>
                      <a:pt x="0" y="73"/>
                      <a:pt x="0" y="73"/>
                    </a:cubicBezTo>
                    <a:cubicBezTo>
                      <a:pt x="0" y="75"/>
                      <a:pt x="2" y="77"/>
                      <a:pt x="4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11" y="77"/>
                      <a:pt x="13" y="75"/>
                      <a:pt x="13" y="7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2"/>
                      <a:pt x="11" y="0"/>
                      <a:pt x="9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F9E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7" name="Freeform 12">
                <a:extLst>
                  <a:ext uri="{FF2B5EF4-FFF2-40B4-BE49-F238E27FC236}">
                    <a16:creationId xmlns:a16="http://schemas.microsoft.com/office/drawing/2014/main" id="{BBD71818-A12B-4EAB-AE65-1237A27511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67477" y="2232197"/>
                <a:ext cx="56992" cy="577514"/>
              </a:xfrm>
              <a:custGeom>
                <a:avLst/>
                <a:gdLst>
                  <a:gd name="T0" fmla="*/ 0 w 13"/>
                  <a:gd name="T1" fmla="*/ 4 h 131"/>
                  <a:gd name="T2" fmla="*/ 0 w 13"/>
                  <a:gd name="T3" fmla="*/ 127 h 131"/>
                  <a:gd name="T4" fmla="*/ 4 w 13"/>
                  <a:gd name="T5" fmla="*/ 131 h 131"/>
                  <a:gd name="T6" fmla="*/ 9 w 13"/>
                  <a:gd name="T7" fmla="*/ 131 h 131"/>
                  <a:gd name="T8" fmla="*/ 13 w 13"/>
                  <a:gd name="T9" fmla="*/ 127 h 131"/>
                  <a:gd name="T10" fmla="*/ 13 w 13"/>
                  <a:gd name="T11" fmla="*/ 4 h 131"/>
                  <a:gd name="T12" fmla="*/ 9 w 13"/>
                  <a:gd name="T13" fmla="*/ 0 h 131"/>
                  <a:gd name="T14" fmla="*/ 4 w 13"/>
                  <a:gd name="T15" fmla="*/ 0 h 131"/>
                  <a:gd name="T16" fmla="*/ 0 w 13"/>
                  <a:gd name="T17" fmla="*/ 4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31">
                    <a:moveTo>
                      <a:pt x="0" y="4"/>
                    </a:moveTo>
                    <a:cubicBezTo>
                      <a:pt x="0" y="127"/>
                      <a:pt x="0" y="127"/>
                      <a:pt x="0" y="127"/>
                    </a:cubicBezTo>
                    <a:cubicBezTo>
                      <a:pt x="0" y="129"/>
                      <a:pt x="2" y="131"/>
                      <a:pt x="4" y="131"/>
                    </a:cubicBezTo>
                    <a:cubicBezTo>
                      <a:pt x="9" y="131"/>
                      <a:pt x="9" y="131"/>
                      <a:pt x="9" y="131"/>
                    </a:cubicBezTo>
                    <a:cubicBezTo>
                      <a:pt x="11" y="131"/>
                      <a:pt x="13" y="129"/>
                      <a:pt x="13" y="127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2"/>
                      <a:pt x="11" y="0"/>
                      <a:pt x="9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F9E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8" name="Freeform 13">
                <a:extLst>
                  <a:ext uri="{FF2B5EF4-FFF2-40B4-BE49-F238E27FC236}">
                    <a16:creationId xmlns:a16="http://schemas.microsoft.com/office/drawing/2014/main" id="{AAF6E614-B8FC-4357-A266-988D076F902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67477" y="2950291"/>
                <a:ext cx="56992" cy="569915"/>
              </a:xfrm>
              <a:custGeom>
                <a:avLst/>
                <a:gdLst>
                  <a:gd name="T0" fmla="*/ 0 w 13"/>
                  <a:gd name="T1" fmla="*/ 3 h 130"/>
                  <a:gd name="T2" fmla="*/ 0 w 13"/>
                  <a:gd name="T3" fmla="*/ 127 h 130"/>
                  <a:gd name="T4" fmla="*/ 4 w 13"/>
                  <a:gd name="T5" fmla="*/ 130 h 130"/>
                  <a:gd name="T6" fmla="*/ 9 w 13"/>
                  <a:gd name="T7" fmla="*/ 130 h 130"/>
                  <a:gd name="T8" fmla="*/ 13 w 13"/>
                  <a:gd name="T9" fmla="*/ 127 h 130"/>
                  <a:gd name="T10" fmla="*/ 13 w 13"/>
                  <a:gd name="T11" fmla="*/ 3 h 130"/>
                  <a:gd name="T12" fmla="*/ 9 w 13"/>
                  <a:gd name="T13" fmla="*/ 0 h 130"/>
                  <a:gd name="T14" fmla="*/ 4 w 13"/>
                  <a:gd name="T15" fmla="*/ 0 h 130"/>
                  <a:gd name="T16" fmla="*/ 0 w 13"/>
                  <a:gd name="T17" fmla="*/ 3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30">
                    <a:moveTo>
                      <a:pt x="0" y="3"/>
                    </a:moveTo>
                    <a:cubicBezTo>
                      <a:pt x="0" y="127"/>
                      <a:pt x="0" y="127"/>
                      <a:pt x="0" y="127"/>
                    </a:cubicBezTo>
                    <a:cubicBezTo>
                      <a:pt x="0" y="129"/>
                      <a:pt x="2" y="130"/>
                      <a:pt x="4" y="130"/>
                    </a:cubicBezTo>
                    <a:cubicBezTo>
                      <a:pt x="9" y="130"/>
                      <a:pt x="9" y="130"/>
                      <a:pt x="9" y="130"/>
                    </a:cubicBezTo>
                    <a:cubicBezTo>
                      <a:pt x="11" y="130"/>
                      <a:pt x="13" y="129"/>
                      <a:pt x="13" y="127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1"/>
                      <a:pt x="11" y="0"/>
                      <a:pt x="9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F9E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0" name="Rectangle 14">
                <a:extLst>
                  <a:ext uri="{FF2B5EF4-FFF2-40B4-BE49-F238E27FC236}">
                    <a16:creationId xmlns:a16="http://schemas.microsoft.com/office/drawing/2014/main" id="{031672C1-2F97-4830-957B-5E253BAA077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486474" y="7718581"/>
                <a:ext cx="53192" cy="136780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" name="Rectangle 15">
                <a:extLst>
                  <a:ext uri="{FF2B5EF4-FFF2-40B4-BE49-F238E27FC236}">
                    <a16:creationId xmlns:a16="http://schemas.microsoft.com/office/drawing/2014/main" id="{67E5ED61-ED02-4B37-BAC9-48DF3D421F0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263114" y="7718581"/>
                <a:ext cx="53192" cy="136780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2" name="Rectangle 16">
                <a:extLst>
                  <a:ext uri="{FF2B5EF4-FFF2-40B4-BE49-F238E27FC236}">
                    <a16:creationId xmlns:a16="http://schemas.microsoft.com/office/drawing/2014/main" id="{A4D0DCAF-55C4-440E-8EE7-2B8136964FB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486474" y="1145559"/>
                <a:ext cx="53192" cy="136780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3" name="Rectangle 17">
                <a:extLst>
                  <a:ext uri="{FF2B5EF4-FFF2-40B4-BE49-F238E27FC236}">
                    <a16:creationId xmlns:a16="http://schemas.microsoft.com/office/drawing/2014/main" id="{23655D88-A005-4EFF-9831-B0D7CE9777B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263114" y="1145559"/>
                <a:ext cx="53192" cy="136780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4" name="Oval 18">
                <a:extLst>
                  <a:ext uri="{FF2B5EF4-FFF2-40B4-BE49-F238E27FC236}">
                    <a16:creationId xmlns:a16="http://schemas.microsoft.com/office/drawing/2014/main" id="{54C90C87-4DE1-44F4-A287-6D9A42BA18A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740288" y="970785"/>
                <a:ext cx="140579" cy="140579"/>
              </a:xfrm>
              <a:prstGeom prst="ellipse">
                <a:avLst/>
              </a:prstGeom>
              <a:solidFill>
                <a:srgbClr val="3C3E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pic>
          <p:nvPicPr>
            <p:cNvPr id="14355" name="Рисунок 2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807" y="1741806"/>
              <a:ext cx="1853340" cy="3168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F7A048B6-D6E9-4971-8F39-17705F7B71B9}"/>
              </a:ext>
            </a:extLst>
          </p:cNvPr>
          <p:cNvGrpSpPr/>
          <p:nvPr/>
        </p:nvGrpSpPr>
        <p:grpSpPr>
          <a:xfrm>
            <a:off x="3532565" y="1309687"/>
            <a:ext cx="2103639" cy="4238625"/>
            <a:chOff x="2194635" y="1978025"/>
            <a:chExt cx="2103639" cy="4238625"/>
          </a:xfrm>
          <a:effectLst>
            <a:outerShdw blurRad="342900" dist="38100" dir="2700000" sx="104000" sy="104000" algn="tl" rotWithShape="0">
              <a:prstClr val="black">
                <a:alpha val="13000"/>
              </a:prstClr>
            </a:outerShdw>
          </a:effectLst>
        </p:grpSpPr>
        <p:grpSp>
          <p:nvGrpSpPr>
            <p:cNvPr id="56" name="Group 20">
              <a:extLst>
                <a:ext uri="{FF2B5EF4-FFF2-40B4-BE49-F238E27FC236}">
                  <a16:creationId xmlns:a16="http://schemas.microsoft.com/office/drawing/2014/main" id="{50088004-F232-4A24-9DC5-F7D9D5E6C522}"/>
                </a:ext>
              </a:extLst>
            </p:cNvPr>
            <p:cNvGrpSpPr/>
            <p:nvPr/>
          </p:nvGrpSpPr>
          <p:grpSpPr>
            <a:xfrm>
              <a:off x="2194635" y="1978025"/>
              <a:ext cx="2103639" cy="4238625"/>
              <a:chOff x="6467477" y="549048"/>
              <a:chExt cx="3883024" cy="7868629"/>
            </a:xfrm>
          </p:grpSpPr>
          <p:sp>
            <p:nvSpPr>
              <p:cNvPr id="57" name="Freeform 5">
                <a:extLst>
                  <a:ext uri="{FF2B5EF4-FFF2-40B4-BE49-F238E27FC236}">
                    <a16:creationId xmlns:a16="http://schemas.microsoft.com/office/drawing/2014/main" id="{DC54E9B1-DD23-4115-8A58-A3A88486B1C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01108" y="2201802"/>
                <a:ext cx="49393" cy="554717"/>
              </a:xfrm>
              <a:custGeom>
                <a:avLst/>
                <a:gdLst>
                  <a:gd name="T0" fmla="*/ 0 w 11"/>
                  <a:gd name="T1" fmla="*/ 4 h 126"/>
                  <a:gd name="T2" fmla="*/ 0 w 11"/>
                  <a:gd name="T3" fmla="*/ 123 h 126"/>
                  <a:gd name="T4" fmla="*/ 3 w 11"/>
                  <a:gd name="T5" fmla="*/ 126 h 126"/>
                  <a:gd name="T6" fmla="*/ 8 w 11"/>
                  <a:gd name="T7" fmla="*/ 126 h 126"/>
                  <a:gd name="T8" fmla="*/ 11 w 11"/>
                  <a:gd name="T9" fmla="*/ 123 h 126"/>
                  <a:gd name="T10" fmla="*/ 11 w 11"/>
                  <a:gd name="T11" fmla="*/ 4 h 126"/>
                  <a:gd name="T12" fmla="*/ 8 w 11"/>
                  <a:gd name="T13" fmla="*/ 0 h 126"/>
                  <a:gd name="T14" fmla="*/ 3 w 11"/>
                  <a:gd name="T15" fmla="*/ 0 h 126"/>
                  <a:gd name="T16" fmla="*/ 0 w 11"/>
                  <a:gd name="T17" fmla="*/ 4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26">
                    <a:moveTo>
                      <a:pt x="0" y="4"/>
                    </a:moveTo>
                    <a:cubicBezTo>
                      <a:pt x="0" y="123"/>
                      <a:pt x="0" y="123"/>
                      <a:pt x="0" y="123"/>
                    </a:cubicBezTo>
                    <a:cubicBezTo>
                      <a:pt x="0" y="125"/>
                      <a:pt x="1" y="126"/>
                      <a:pt x="3" y="126"/>
                    </a:cubicBezTo>
                    <a:cubicBezTo>
                      <a:pt x="8" y="126"/>
                      <a:pt x="8" y="126"/>
                      <a:pt x="8" y="126"/>
                    </a:cubicBezTo>
                    <a:cubicBezTo>
                      <a:pt x="9" y="126"/>
                      <a:pt x="11" y="125"/>
                      <a:pt x="11" y="12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2"/>
                      <a:pt x="9" y="0"/>
                      <a:pt x="8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F9E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0" name="Rectangle 6">
                <a:extLst>
                  <a:ext uri="{FF2B5EF4-FFF2-40B4-BE49-F238E27FC236}">
                    <a16:creationId xmlns:a16="http://schemas.microsoft.com/office/drawing/2014/main" id="{6DE3E57C-1626-4127-B356-20642B98053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263114" y="7684386"/>
                <a:ext cx="53192" cy="136780"/>
              </a:xfrm>
              <a:prstGeom prst="rect">
                <a:avLst/>
              </a:prstGeom>
              <a:solidFill>
                <a:srgbClr val="BC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1" name="Rectangle 7">
                <a:extLst>
                  <a:ext uri="{FF2B5EF4-FFF2-40B4-BE49-F238E27FC236}">
                    <a16:creationId xmlns:a16="http://schemas.microsoft.com/office/drawing/2014/main" id="{0EA604BA-3485-4EAA-B14C-F14FC805EF2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263114" y="1111364"/>
                <a:ext cx="53192" cy="136780"/>
              </a:xfrm>
              <a:prstGeom prst="rect">
                <a:avLst/>
              </a:prstGeom>
              <a:solidFill>
                <a:srgbClr val="BC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2" name="Freeform 8">
                <a:extLst>
                  <a:ext uri="{FF2B5EF4-FFF2-40B4-BE49-F238E27FC236}">
                    <a16:creationId xmlns:a16="http://schemas.microsoft.com/office/drawing/2014/main" id="{59691CEF-8A75-4596-8A72-1C299771531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486474" y="549048"/>
                <a:ext cx="3829832" cy="7868629"/>
              </a:xfrm>
              <a:custGeom>
                <a:avLst/>
                <a:gdLst>
                  <a:gd name="T0" fmla="*/ 738 w 868"/>
                  <a:gd name="T1" fmla="*/ 0 h 1791"/>
                  <a:gd name="T2" fmla="*/ 127 w 868"/>
                  <a:gd name="T3" fmla="*/ 0 h 1791"/>
                  <a:gd name="T4" fmla="*/ 0 w 868"/>
                  <a:gd name="T5" fmla="*/ 128 h 1791"/>
                  <a:gd name="T6" fmla="*/ 0 w 868"/>
                  <a:gd name="T7" fmla="*/ 1664 h 1791"/>
                  <a:gd name="T8" fmla="*/ 127 w 868"/>
                  <a:gd name="T9" fmla="*/ 1791 h 1791"/>
                  <a:gd name="T10" fmla="*/ 738 w 868"/>
                  <a:gd name="T11" fmla="*/ 1791 h 1791"/>
                  <a:gd name="T12" fmla="*/ 868 w 868"/>
                  <a:gd name="T13" fmla="*/ 1664 h 1791"/>
                  <a:gd name="T14" fmla="*/ 868 w 868"/>
                  <a:gd name="T15" fmla="*/ 128 h 1791"/>
                  <a:gd name="T16" fmla="*/ 738 w 868"/>
                  <a:gd name="T17" fmla="*/ 0 h 1791"/>
                  <a:gd name="T18" fmla="*/ 847 w 868"/>
                  <a:gd name="T19" fmla="*/ 1654 h 1791"/>
                  <a:gd name="T20" fmla="*/ 732 w 868"/>
                  <a:gd name="T21" fmla="*/ 1769 h 1791"/>
                  <a:gd name="T22" fmla="*/ 134 w 868"/>
                  <a:gd name="T23" fmla="*/ 1769 h 1791"/>
                  <a:gd name="T24" fmla="*/ 19 w 868"/>
                  <a:gd name="T25" fmla="*/ 1654 h 1791"/>
                  <a:gd name="T26" fmla="*/ 19 w 868"/>
                  <a:gd name="T27" fmla="*/ 131 h 1791"/>
                  <a:gd name="T28" fmla="*/ 134 w 868"/>
                  <a:gd name="T29" fmla="*/ 16 h 1791"/>
                  <a:gd name="T30" fmla="*/ 732 w 868"/>
                  <a:gd name="T31" fmla="*/ 16 h 1791"/>
                  <a:gd name="T32" fmla="*/ 847 w 868"/>
                  <a:gd name="T33" fmla="*/ 131 h 1791"/>
                  <a:gd name="T34" fmla="*/ 847 w 868"/>
                  <a:gd name="T35" fmla="*/ 1654 h 1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68" h="1791">
                    <a:moveTo>
                      <a:pt x="738" y="0"/>
                    </a:moveTo>
                    <a:cubicBezTo>
                      <a:pt x="127" y="0"/>
                      <a:pt x="127" y="0"/>
                      <a:pt x="127" y="0"/>
                    </a:cubicBezTo>
                    <a:cubicBezTo>
                      <a:pt x="57" y="0"/>
                      <a:pt x="0" y="57"/>
                      <a:pt x="0" y="128"/>
                    </a:cubicBezTo>
                    <a:cubicBezTo>
                      <a:pt x="0" y="1664"/>
                      <a:pt x="0" y="1664"/>
                      <a:pt x="0" y="1664"/>
                    </a:cubicBezTo>
                    <a:cubicBezTo>
                      <a:pt x="0" y="1734"/>
                      <a:pt x="57" y="1791"/>
                      <a:pt x="127" y="1791"/>
                    </a:cubicBezTo>
                    <a:cubicBezTo>
                      <a:pt x="738" y="1791"/>
                      <a:pt x="738" y="1791"/>
                      <a:pt x="738" y="1791"/>
                    </a:cubicBezTo>
                    <a:cubicBezTo>
                      <a:pt x="809" y="1791"/>
                      <a:pt x="866" y="1734"/>
                      <a:pt x="868" y="1664"/>
                    </a:cubicBezTo>
                    <a:cubicBezTo>
                      <a:pt x="868" y="128"/>
                      <a:pt x="868" y="128"/>
                      <a:pt x="868" y="128"/>
                    </a:cubicBezTo>
                    <a:cubicBezTo>
                      <a:pt x="866" y="57"/>
                      <a:pt x="809" y="0"/>
                      <a:pt x="738" y="0"/>
                    </a:cubicBezTo>
                    <a:close/>
                    <a:moveTo>
                      <a:pt x="847" y="1654"/>
                    </a:moveTo>
                    <a:cubicBezTo>
                      <a:pt x="847" y="1718"/>
                      <a:pt x="796" y="1769"/>
                      <a:pt x="732" y="1769"/>
                    </a:cubicBezTo>
                    <a:cubicBezTo>
                      <a:pt x="134" y="1769"/>
                      <a:pt x="134" y="1769"/>
                      <a:pt x="134" y="1769"/>
                    </a:cubicBezTo>
                    <a:cubicBezTo>
                      <a:pt x="71" y="1769"/>
                      <a:pt x="19" y="1718"/>
                      <a:pt x="19" y="1654"/>
                    </a:cubicBezTo>
                    <a:cubicBezTo>
                      <a:pt x="19" y="131"/>
                      <a:pt x="19" y="131"/>
                      <a:pt x="19" y="131"/>
                    </a:cubicBezTo>
                    <a:cubicBezTo>
                      <a:pt x="19" y="68"/>
                      <a:pt x="71" y="16"/>
                      <a:pt x="134" y="16"/>
                    </a:cubicBezTo>
                    <a:cubicBezTo>
                      <a:pt x="732" y="16"/>
                      <a:pt x="732" y="16"/>
                      <a:pt x="732" y="16"/>
                    </a:cubicBezTo>
                    <a:cubicBezTo>
                      <a:pt x="796" y="16"/>
                      <a:pt x="847" y="68"/>
                      <a:pt x="847" y="131"/>
                    </a:cubicBezTo>
                    <a:lnTo>
                      <a:pt x="847" y="1654"/>
                    </a:lnTo>
                    <a:close/>
                  </a:path>
                </a:pathLst>
              </a:custGeom>
              <a:solidFill>
                <a:srgbClr val="F9E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3" name="Freeform 9">
                <a:extLst>
                  <a:ext uri="{FF2B5EF4-FFF2-40B4-BE49-F238E27FC236}">
                    <a16:creationId xmlns:a16="http://schemas.microsoft.com/office/drawing/2014/main" id="{6017E497-9FB5-42DB-9301-48E2AB504CF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43465" y="602240"/>
                <a:ext cx="3719648" cy="7766043"/>
              </a:xfrm>
              <a:custGeom>
                <a:avLst/>
                <a:gdLst>
                  <a:gd name="T0" fmla="*/ 718 w 843"/>
                  <a:gd name="T1" fmla="*/ 1768 h 1768"/>
                  <a:gd name="T2" fmla="*/ 120 w 843"/>
                  <a:gd name="T3" fmla="*/ 1768 h 1768"/>
                  <a:gd name="T4" fmla="*/ 0 w 843"/>
                  <a:gd name="T5" fmla="*/ 1648 h 1768"/>
                  <a:gd name="T6" fmla="*/ 0 w 843"/>
                  <a:gd name="T7" fmla="*/ 120 h 1768"/>
                  <a:gd name="T8" fmla="*/ 120 w 843"/>
                  <a:gd name="T9" fmla="*/ 0 h 1768"/>
                  <a:gd name="T10" fmla="*/ 718 w 843"/>
                  <a:gd name="T11" fmla="*/ 0 h 1768"/>
                  <a:gd name="T12" fmla="*/ 843 w 843"/>
                  <a:gd name="T13" fmla="*/ 125 h 1768"/>
                  <a:gd name="T14" fmla="*/ 843 w 843"/>
                  <a:gd name="T15" fmla="*/ 1643 h 1768"/>
                  <a:gd name="T16" fmla="*/ 718 w 843"/>
                  <a:gd name="T17" fmla="*/ 1768 h 17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3" h="1768">
                    <a:moveTo>
                      <a:pt x="718" y="1768"/>
                    </a:moveTo>
                    <a:cubicBezTo>
                      <a:pt x="120" y="1768"/>
                      <a:pt x="120" y="1768"/>
                      <a:pt x="120" y="1768"/>
                    </a:cubicBezTo>
                    <a:cubicBezTo>
                      <a:pt x="54" y="1768"/>
                      <a:pt x="0" y="1714"/>
                      <a:pt x="0" y="1648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0" y="54"/>
                      <a:pt x="54" y="0"/>
                      <a:pt x="120" y="0"/>
                    </a:cubicBezTo>
                    <a:cubicBezTo>
                      <a:pt x="718" y="0"/>
                      <a:pt x="718" y="0"/>
                      <a:pt x="718" y="0"/>
                    </a:cubicBezTo>
                    <a:cubicBezTo>
                      <a:pt x="787" y="0"/>
                      <a:pt x="843" y="56"/>
                      <a:pt x="843" y="125"/>
                    </a:cubicBezTo>
                    <a:cubicBezTo>
                      <a:pt x="843" y="1643"/>
                      <a:pt x="843" y="1643"/>
                      <a:pt x="843" y="1643"/>
                    </a:cubicBezTo>
                    <a:cubicBezTo>
                      <a:pt x="843" y="1712"/>
                      <a:pt x="787" y="1768"/>
                      <a:pt x="718" y="1768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4" name="Rectangle 10">
                <a:extLst>
                  <a:ext uri="{FF2B5EF4-FFF2-40B4-BE49-F238E27FC236}">
                    <a16:creationId xmlns:a16="http://schemas.microsoft.com/office/drawing/2014/main" id="{AFAEA742-861B-4CB4-AF40-2991EC93279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703042" y="1517904"/>
                <a:ext cx="3400495" cy="590052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pic>
            <p:nvPicPr>
              <p:cNvPr id="65" name="Picture 11">
                <a:extLst>
                  <a:ext uri="{FF2B5EF4-FFF2-40B4-BE49-F238E27FC236}">
                    <a16:creationId xmlns:a16="http://schemas.microsoft.com/office/drawing/2014/main" id="{94A314CD-1A25-4767-9436-AEB019E0FCC3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74638" y="7581801"/>
                <a:ext cx="649703" cy="6459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6" name="Oval 8">
                <a:extLst>
                  <a:ext uri="{FF2B5EF4-FFF2-40B4-BE49-F238E27FC236}">
                    <a16:creationId xmlns:a16="http://schemas.microsoft.com/office/drawing/2014/main" id="{0CC363DA-B90F-44EE-A8CC-2B8C2278056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8127831" y="7631194"/>
                <a:ext cx="547119" cy="547118"/>
              </a:xfrm>
              <a:prstGeom prst="ellipse">
                <a:avLst/>
              </a:pr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7" name="Oval 9">
                <a:extLst>
                  <a:ext uri="{FF2B5EF4-FFF2-40B4-BE49-F238E27FC236}">
                    <a16:creationId xmlns:a16="http://schemas.microsoft.com/office/drawing/2014/main" id="{9010CE89-A1FC-42CA-854E-04A7690D19F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8340599" y="761816"/>
                <a:ext cx="102585" cy="102585"/>
              </a:xfrm>
              <a:prstGeom prst="ellipse">
                <a:avLst/>
              </a:prstGeom>
              <a:solidFill>
                <a:srgbClr val="3C3E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8" name="Freeform 10">
                <a:extLst>
                  <a:ext uri="{FF2B5EF4-FFF2-40B4-BE49-F238E27FC236}">
                    <a16:creationId xmlns:a16="http://schemas.microsoft.com/office/drawing/2014/main" id="{ACCADB6D-723F-4640-BCD0-390F61140D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089836" y="993582"/>
                <a:ext cx="615509" cy="83588"/>
              </a:xfrm>
              <a:custGeom>
                <a:avLst/>
                <a:gdLst>
                  <a:gd name="T0" fmla="*/ 130 w 139"/>
                  <a:gd name="T1" fmla="*/ 19 h 19"/>
                  <a:gd name="T2" fmla="*/ 10 w 139"/>
                  <a:gd name="T3" fmla="*/ 19 h 19"/>
                  <a:gd name="T4" fmla="*/ 0 w 139"/>
                  <a:gd name="T5" fmla="*/ 9 h 19"/>
                  <a:gd name="T6" fmla="*/ 0 w 139"/>
                  <a:gd name="T7" fmla="*/ 9 h 19"/>
                  <a:gd name="T8" fmla="*/ 10 w 139"/>
                  <a:gd name="T9" fmla="*/ 0 h 19"/>
                  <a:gd name="T10" fmla="*/ 130 w 139"/>
                  <a:gd name="T11" fmla="*/ 0 h 19"/>
                  <a:gd name="T12" fmla="*/ 139 w 139"/>
                  <a:gd name="T13" fmla="*/ 9 h 19"/>
                  <a:gd name="T14" fmla="*/ 139 w 139"/>
                  <a:gd name="T15" fmla="*/ 9 h 19"/>
                  <a:gd name="T16" fmla="*/ 130 w 139"/>
                  <a:gd name="T1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9" h="19">
                    <a:moveTo>
                      <a:pt x="130" y="19"/>
                    </a:moveTo>
                    <a:cubicBezTo>
                      <a:pt x="10" y="19"/>
                      <a:pt x="10" y="19"/>
                      <a:pt x="10" y="19"/>
                    </a:cubicBezTo>
                    <a:cubicBezTo>
                      <a:pt x="5" y="19"/>
                      <a:pt x="0" y="15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5" y="0"/>
                      <a:pt x="10" y="0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35" y="0"/>
                      <a:pt x="139" y="4"/>
                      <a:pt x="139" y="9"/>
                    </a:cubicBezTo>
                    <a:cubicBezTo>
                      <a:pt x="139" y="9"/>
                      <a:pt x="139" y="9"/>
                      <a:pt x="139" y="9"/>
                    </a:cubicBezTo>
                    <a:cubicBezTo>
                      <a:pt x="139" y="15"/>
                      <a:pt x="135" y="19"/>
                      <a:pt x="130" y="19"/>
                    </a:cubicBezTo>
                    <a:close/>
                  </a:path>
                </a:pathLst>
              </a:custGeom>
              <a:solidFill>
                <a:srgbClr val="3C3E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9" name="Freeform 11">
                <a:extLst>
                  <a:ext uri="{FF2B5EF4-FFF2-40B4-BE49-F238E27FC236}">
                    <a16:creationId xmlns:a16="http://schemas.microsoft.com/office/drawing/2014/main" id="{C59222DF-3BC5-4335-943C-4F53648954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67477" y="1536901"/>
                <a:ext cx="56992" cy="338150"/>
              </a:xfrm>
              <a:custGeom>
                <a:avLst/>
                <a:gdLst>
                  <a:gd name="T0" fmla="*/ 0 w 13"/>
                  <a:gd name="T1" fmla="*/ 4 h 77"/>
                  <a:gd name="T2" fmla="*/ 0 w 13"/>
                  <a:gd name="T3" fmla="*/ 73 h 77"/>
                  <a:gd name="T4" fmla="*/ 4 w 13"/>
                  <a:gd name="T5" fmla="*/ 77 h 77"/>
                  <a:gd name="T6" fmla="*/ 9 w 13"/>
                  <a:gd name="T7" fmla="*/ 77 h 77"/>
                  <a:gd name="T8" fmla="*/ 13 w 13"/>
                  <a:gd name="T9" fmla="*/ 73 h 77"/>
                  <a:gd name="T10" fmla="*/ 13 w 13"/>
                  <a:gd name="T11" fmla="*/ 4 h 77"/>
                  <a:gd name="T12" fmla="*/ 9 w 13"/>
                  <a:gd name="T13" fmla="*/ 0 h 77"/>
                  <a:gd name="T14" fmla="*/ 4 w 13"/>
                  <a:gd name="T15" fmla="*/ 0 h 77"/>
                  <a:gd name="T16" fmla="*/ 0 w 13"/>
                  <a:gd name="T17" fmla="*/ 4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77">
                    <a:moveTo>
                      <a:pt x="0" y="4"/>
                    </a:moveTo>
                    <a:cubicBezTo>
                      <a:pt x="0" y="73"/>
                      <a:pt x="0" y="73"/>
                      <a:pt x="0" y="73"/>
                    </a:cubicBezTo>
                    <a:cubicBezTo>
                      <a:pt x="0" y="75"/>
                      <a:pt x="2" y="77"/>
                      <a:pt x="4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11" y="77"/>
                      <a:pt x="13" y="75"/>
                      <a:pt x="13" y="7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2"/>
                      <a:pt x="11" y="0"/>
                      <a:pt x="9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F9E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0" name="Freeform 12">
                <a:extLst>
                  <a:ext uri="{FF2B5EF4-FFF2-40B4-BE49-F238E27FC236}">
                    <a16:creationId xmlns:a16="http://schemas.microsoft.com/office/drawing/2014/main" id="{EF58E11D-2F7E-4719-B104-3AF205C8A1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67477" y="2232197"/>
                <a:ext cx="56992" cy="577514"/>
              </a:xfrm>
              <a:custGeom>
                <a:avLst/>
                <a:gdLst>
                  <a:gd name="T0" fmla="*/ 0 w 13"/>
                  <a:gd name="T1" fmla="*/ 4 h 131"/>
                  <a:gd name="T2" fmla="*/ 0 w 13"/>
                  <a:gd name="T3" fmla="*/ 127 h 131"/>
                  <a:gd name="T4" fmla="*/ 4 w 13"/>
                  <a:gd name="T5" fmla="*/ 131 h 131"/>
                  <a:gd name="T6" fmla="*/ 9 w 13"/>
                  <a:gd name="T7" fmla="*/ 131 h 131"/>
                  <a:gd name="T8" fmla="*/ 13 w 13"/>
                  <a:gd name="T9" fmla="*/ 127 h 131"/>
                  <a:gd name="T10" fmla="*/ 13 w 13"/>
                  <a:gd name="T11" fmla="*/ 4 h 131"/>
                  <a:gd name="T12" fmla="*/ 9 w 13"/>
                  <a:gd name="T13" fmla="*/ 0 h 131"/>
                  <a:gd name="T14" fmla="*/ 4 w 13"/>
                  <a:gd name="T15" fmla="*/ 0 h 131"/>
                  <a:gd name="T16" fmla="*/ 0 w 13"/>
                  <a:gd name="T17" fmla="*/ 4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31">
                    <a:moveTo>
                      <a:pt x="0" y="4"/>
                    </a:moveTo>
                    <a:cubicBezTo>
                      <a:pt x="0" y="127"/>
                      <a:pt x="0" y="127"/>
                      <a:pt x="0" y="127"/>
                    </a:cubicBezTo>
                    <a:cubicBezTo>
                      <a:pt x="0" y="129"/>
                      <a:pt x="2" y="131"/>
                      <a:pt x="4" y="131"/>
                    </a:cubicBezTo>
                    <a:cubicBezTo>
                      <a:pt x="9" y="131"/>
                      <a:pt x="9" y="131"/>
                      <a:pt x="9" y="131"/>
                    </a:cubicBezTo>
                    <a:cubicBezTo>
                      <a:pt x="11" y="131"/>
                      <a:pt x="13" y="129"/>
                      <a:pt x="13" y="127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2"/>
                      <a:pt x="11" y="0"/>
                      <a:pt x="9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F9E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1" name="Freeform 13">
                <a:extLst>
                  <a:ext uri="{FF2B5EF4-FFF2-40B4-BE49-F238E27FC236}">
                    <a16:creationId xmlns:a16="http://schemas.microsoft.com/office/drawing/2014/main" id="{C79446F8-A9B0-40C8-8893-92ED368E47C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67477" y="2950291"/>
                <a:ext cx="56992" cy="569915"/>
              </a:xfrm>
              <a:custGeom>
                <a:avLst/>
                <a:gdLst>
                  <a:gd name="T0" fmla="*/ 0 w 13"/>
                  <a:gd name="T1" fmla="*/ 3 h 130"/>
                  <a:gd name="T2" fmla="*/ 0 w 13"/>
                  <a:gd name="T3" fmla="*/ 127 h 130"/>
                  <a:gd name="T4" fmla="*/ 4 w 13"/>
                  <a:gd name="T5" fmla="*/ 130 h 130"/>
                  <a:gd name="T6" fmla="*/ 9 w 13"/>
                  <a:gd name="T7" fmla="*/ 130 h 130"/>
                  <a:gd name="T8" fmla="*/ 13 w 13"/>
                  <a:gd name="T9" fmla="*/ 127 h 130"/>
                  <a:gd name="T10" fmla="*/ 13 w 13"/>
                  <a:gd name="T11" fmla="*/ 3 h 130"/>
                  <a:gd name="T12" fmla="*/ 9 w 13"/>
                  <a:gd name="T13" fmla="*/ 0 h 130"/>
                  <a:gd name="T14" fmla="*/ 4 w 13"/>
                  <a:gd name="T15" fmla="*/ 0 h 130"/>
                  <a:gd name="T16" fmla="*/ 0 w 13"/>
                  <a:gd name="T17" fmla="*/ 3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30">
                    <a:moveTo>
                      <a:pt x="0" y="3"/>
                    </a:moveTo>
                    <a:cubicBezTo>
                      <a:pt x="0" y="127"/>
                      <a:pt x="0" y="127"/>
                      <a:pt x="0" y="127"/>
                    </a:cubicBezTo>
                    <a:cubicBezTo>
                      <a:pt x="0" y="129"/>
                      <a:pt x="2" y="130"/>
                      <a:pt x="4" y="130"/>
                    </a:cubicBezTo>
                    <a:cubicBezTo>
                      <a:pt x="9" y="130"/>
                      <a:pt x="9" y="130"/>
                      <a:pt x="9" y="130"/>
                    </a:cubicBezTo>
                    <a:cubicBezTo>
                      <a:pt x="11" y="130"/>
                      <a:pt x="13" y="129"/>
                      <a:pt x="13" y="127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1"/>
                      <a:pt x="11" y="0"/>
                      <a:pt x="9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F9E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2" name="Rectangle 14">
                <a:extLst>
                  <a:ext uri="{FF2B5EF4-FFF2-40B4-BE49-F238E27FC236}">
                    <a16:creationId xmlns:a16="http://schemas.microsoft.com/office/drawing/2014/main" id="{0B18F36D-7457-474C-8892-7E0C43A5D97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486474" y="7718581"/>
                <a:ext cx="53192" cy="136780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3" name="Rectangle 15">
                <a:extLst>
                  <a:ext uri="{FF2B5EF4-FFF2-40B4-BE49-F238E27FC236}">
                    <a16:creationId xmlns:a16="http://schemas.microsoft.com/office/drawing/2014/main" id="{FF9F992A-EF0F-4408-85CC-D4FF0F1F7FA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263114" y="7718581"/>
                <a:ext cx="53192" cy="136780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4" name="Rectangle 16">
                <a:extLst>
                  <a:ext uri="{FF2B5EF4-FFF2-40B4-BE49-F238E27FC236}">
                    <a16:creationId xmlns:a16="http://schemas.microsoft.com/office/drawing/2014/main" id="{2C6BBA8D-9D91-438B-9E10-716D532DD9E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486474" y="1145559"/>
                <a:ext cx="53192" cy="136780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5" name="Rectangle 17">
                <a:extLst>
                  <a:ext uri="{FF2B5EF4-FFF2-40B4-BE49-F238E27FC236}">
                    <a16:creationId xmlns:a16="http://schemas.microsoft.com/office/drawing/2014/main" id="{3C92F2D6-9D41-4611-ADC5-F8C6E7E011C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263114" y="1145559"/>
                <a:ext cx="53192" cy="136780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6" name="Oval 18">
                <a:extLst>
                  <a:ext uri="{FF2B5EF4-FFF2-40B4-BE49-F238E27FC236}">
                    <a16:creationId xmlns:a16="http://schemas.microsoft.com/office/drawing/2014/main" id="{65FA8EC1-D2CA-4E73-A30B-D66D818A133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740288" y="970785"/>
                <a:ext cx="140579" cy="140579"/>
              </a:xfrm>
              <a:prstGeom prst="ellipse">
                <a:avLst/>
              </a:prstGeom>
              <a:solidFill>
                <a:srgbClr val="3C3E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9DEEA85F-633A-4289-9724-7D2F8D0917E7}"/>
                </a:ext>
              </a:extLst>
            </p:cNvPr>
            <p:cNvGrpSpPr/>
            <p:nvPr/>
          </p:nvGrpSpPr>
          <p:grpSpPr>
            <a:xfrm>
              <a:off x="2297777" y="2495541"/>
              <a:ext cx="1877287" cy="3195117"/>
              <a:chOff x="2341563" y="2667955"/>
              <a:chExt cx="1835150" cy="3134358"/>
            </a:xfrm>
          </p:grpSpPr>
          <p:pic>
            <p:nvPicPr>
              <p:cNvPr id="14357" name="Рисунок 47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22"/>
              <a:stretch/>
            </p:blipFill>
            <p:spPr bwMode="auto">
              <a:xfrm>
                <a:off x="2341563" y="2667955"/>
                <a:ext cx="1835150" cy="31343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C351099-A69B-44B2-87F4-84026E0B473B}"/>
                  </a:ext>
                </a:extLst>
              </p:cNvPr>
              <p:cNvSpPr txBox="1"/>
              <p:nvPr/>
            </p:nvSpPr>
            <p:spPr>
              <a:xfrm>
                <a:off x="2532063" y="4216400"/>
                <a:ext cx="1303337" cy="21544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ru-RU" sz="800" dirty="0">
                    <a:solidFill>
                      <a:schemeClr val="bg1">
                        <a:lumMod val="65000"/>
                      </a:schemeClr>
                    </a:solidFill>
                  </a:rPr>
                  <a:t>Иванов Иван Иванович 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BE5BDDF-8C44-4CE0-98D1-498AB08F93F0}"/>
                  </a:ext>
                </a:extLst>
              </p:cNvPr>
              <p:cNvSpPr txBox="1"/>
              <p:nvPr/>
            </p:nvSpPr>
            <p:spPr>
              <a:xfrm>
                <a:off x="2532063" y="4778375"/>
                <a:ext cx="1436687" cy="21544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ru-RU" sz="800" dirty="0">
                    <a:solidFill>
                      <a:schemeClr val="bg1">
                        <a:lumMod val="65000"/>
                      </a:schemeClr>
                    </a:solidFill>
                  </a:rPr>
                  <a:t>Иванов Петр Иванович 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B841E8D-ED93-4ED8-B6D9-A3B2D708BC97}"/>
                  </a:ext>
                </a:extLst>
              </p:cNvPr>
              <p:cNvSpPr txBox="1"/>
              <p:nvPr/>
            </p:nvSpPr>
            <p:spPr>
              <a:xfrm>
                <a:off x="2541588" y="5065713"/>
                <a:ext cx="1539875" cy="21544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ru-RU" sz="800" dirty="0">
                    <a:solidFill>
                      <a:schemeClr val="bg1">
                        <a:lumMod val="65000"/>
                      </a:schemeClr>
                    </a:solidFill>
                  </a:rPr>
                  <a:t>Иванова Мария Ивановна </a:t>
                </a:r>
              </a:p>
            </p:txBody>
          </p:sp>
        </p:grp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15" y="132009"/>
            <a:ext cx="1060053" cy="10600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7E5F674-1828-4633-9763-5E03AD18A27B}"/>
              </a:ext>
            </a:extLst>
          </p:cNvPr>
          <p:cNvSpPr txBox="1"/>
          <p:nvPr/>
        </p:nvSpPr>
        <p:spPr>
          <a:xfrm>
            <a:off x="3245438" y="269900"/>
            <a:ext cx="5701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71475">
              <a:defRPr/>
            </a:pPr>
            <a:r>
              <a:rPr lang="ru-RU" sz="3600" spc="-1" dirty="0">
                <a:solidFill>
                  <a:srgbClr val="10002B"/>
                </a:solidFill>
                <a:latin typeface="Rubrik New Light" panose="00000400000000000000" pitchFamily="2" charset="-52"/>
              </a:rPr>
              <a:t>Мобильное приложение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2078080-12A7-4BD4-9BDE-B414F2F68EBA}"/>
              </a:ext>
            </a:extLst>
          </p:cNvPr>
          <p:cNvGrpSpPr/>
          <p:nvPr/>
        </p:nvGrpSpPr>
        <p:grpSpPr>
          <a:xfrm>
            <a:off x="6408307" y="1309687"/>
            <a:ext cx="2103639" cy="4238625"/>
            <a:chOff x="4339992" y="3150394"/>
            <a:chExt cx="2103639" cy="4238625"/>
          </a:xfrm>
          <a:effectLst>
            <a:outerShdw blurRad="342900" dist="50800" dir="2700000" sx="104000" sy="104000" algn="ctr" rotWithShape="0">
              <a:srgbClr val="000000">
                <a:alpha val="13000"/>
              </a:srgbClr>
            </a:outerShdw>
          </a:effectLst>
        </p:grpSpPr>
        <p:grpSp>
          <p:nvGrpSpPr>
            <p:cNvPr id="78" name="Group 20">
              <a:extLst>
                <a:ext uri="{FF2B5EF4-FFF2-40B4-BE49-F238E27FC236}">
                  <a16:creationId xmlns:a16="http://schemas.microsoft.com/office/drawing/2014/main" id="{330025F6-2EEC-4881-A7B2-35A39AE64A06}"/>
                </a:ext>
              </a:extLst>
            </p:cNvPr>
            <p:cNvGrpSpPr/>
            <p:nvPr/>
          </p:nvGrpSpPr>
          <p:grpSpPr>
            <a:xfrm>
              <a:off x="4339992" y="3150394"/>
              <a:ext cx="2103639" cy="4238625"/>
              <a:chOff x="6467477" y="549048"/>
              <a:chExt cx="3883024" cy="7868629"/>
            </a:xfrm>
          </p:grpSpPr>
          <p:sp>
            <p:nvSpPr>
              <p:cNvPr id="79" name="Freeform 5">
                <a:extLst>
                  <a:ext uri="{FF2B5EF4-FFF2-40B4-BE49-F238E27FC236}">
                    <a16:creationId xmlns:a16="http://schemas.microsoft.com/office/drawing/2014/main" id="{8CC5A9CD-7AA3-4565-9748-69BDA8DCC4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01108" y="2201802"/>
                <a:ext cx="49393" cy="554717"/>
              </a:xfrm>
              <a:custGeom>
                <a:avLst/>
                <a:gdLst>
                  <a:gd name="T0" fmla="*/ 0 w 11"/>
                  <a:gd name="T1" fmla="*/ 4 h 126"/>
                  <a:gd name="T2" fmla="*/ 0 w 11"/>
                  <a:gd name="T3" fmla="*/ 123 h 126"/>
                  <a:gd name="T4" fmla="*/ 3 w 11"/>
                  <a:gd name="T5" fmla="*/ 126 h 126"/>
                  <a:gd name="T6" fmla="*/ 8 w 11"/>
                  <a:gd name="T7" fmla="*/ 126 h 126"/>
                  <a:gd name="T8" fmla="*/ 11 w 11"/>
                  <a:gd name="T9" fmla="*/ 123 h 126"/>
                  <a:gd name="T10" fmla="*/ 11 w 11"/>
                  <a:gd name="T11" fmla="*/ 4 h 126"/>
                  <a:gd name="T12" fmla="*/ 8 w 11"/>
                  <a:gd name="T13" fmla="*/ 0 h 126"/>
                  <a:gd name="T14" fmla="*/ 3 w 11"/>
                  <a:gd name="T15" fmla="*/ 0 h 126"/>
                  <a:gd name="T16" fmla="*/ 0 w 11"/>
                  <a:gd name="T17" fmla="*/ 4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26">
                    <a:moveTo>
                      <a:pt x="0" y="4"/>
                    </a:moveTo>
                    <a:cubicBezTo>
                      <a:pt x="0" y="123"/>
                      <a:pt x="0" y="123"/>
                      <a:pt x="0" y="123"/>
                    </a:cubicBezTo>
                    <a:cubicBezTo>
                      <a:pt x="0" y="125"/>
                      <a:pt x="1" y="126"/>
                      <a:pt x="3" y="126"/>
                    </a:cubicBezTo>
                    <a:cubicBezTo>
                      <a:pt x="8" y="126"/>
                      <a:pt x="8" y="126"/>
                      <a:pt x="8" y="126"/>
                    </a:cubicBezTo>
                    <a:cubicBezTo>
                      <a:pt x="9" y="126"/>
                      <a:pt x="11" y="125"/>
                      <a:pt x="11" y="12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2"/>
                      <a:pt x="9" y="0"/>
                      <a:pt x="8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F9E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0" name="Rectangle 6">
                <a:extLst>
                  <a:ext uri="{FF2B5EF4-FFF2-40B4-BE49-F238E27FC236}">
                    <a16:creationId xmlns:a16="http://schemas.microsoft.com/office/drawing/2014/main" id="{8FC1E911-F380-4BAD-8CED-DDCBDA3260C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263114" y="7684386"/>
                <a:ext cx="53192" cy="136780"/>
              </a:xfrm>
              <a:prstGeom prst="rect">
                <a:avLst/>
              </a:prstGeom>
              <a:solidFill>
                <a:srgbClr val="BC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1" name="Rectangle 7">
                <a:extLst>
                  <a:ext uri="{FF2B5EF4-FFF2-40B4-BE49-F238E27FC236}">
                    <a16:creationId xmlns:a16="http://schemas.microsoft.com/office/drawing/2014/main" id="{82F3504E-D7DD-4E4C-81C6-0AB76880E06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263114" y="1111364"/>
                <a:ext cx="53192" cy="136780"/>
              </a:xfrm>
              <a:prstGeom prst="rect">
                <a:avLst/>
              </a:prstGeom>
              <a:solidFill>
                <a:srgbClr val="BC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2" name="Freeform 8">
                <a:extLst>
                  <a:ext uri="{FF2B5EF4-FFF2-40B4-BE49-F238E27FC236}">
                    <a16:creationId xmlns:a16="http://schemas.microsoft.com/office/drawing/2014/main" id="{60253AF5-28CB-4A38-8CCA-3DEB17E716E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486474" y="549048"/>
                <a:ext cx="3829832" cy="7868629"/>
              </a:xfrm>
              <a:custGeom>
                <a:avLst/>
                <a:gdLst>
                  <a:gd name="T0" fmla="*/ 738 w 868"/>
                  <a:gd name="T1" fmla="*/ 0 h 1791"/>
                  <a:gd name="T2" fmla="*/ 127 w 868"/>
                  <a:gd name="T3" fmla="*/ 0 h 1791"/>
                  <a:gd name="T4" fmla="*/ 0 w 868"/>
                  <a:gd name="T5" fmla="*/ 128 h 1791"/>
                  <a:gd name="T6" fmla="*/ 0 w 868"/>
                  <a:gd name="T7" fmla="*/ 1664 h 1791"/>
                  <a:gd name="T8" fmla="*/ 127 w 868"/>
                  <a:gd name="T9" fmla="*/ 1791 h 1791"/>
                  <a:gd name="T10" fmla="*/ 738 w 868"/>
                  <a:gd name="T11" fmla="*/ 1791 h 1791"/>
                  <a:gd name="T12" fmla="*/ 868 w 868"/>
                  <a:gd name="T13" fmla="*/ 1664 h 1791"/>
                  <a:gd name="T14" fmla="*/ 868 w 868"/>
                  <a:gd name="T15" fmla="*/ 128 h 1791"/>
                  <a:gd name="T16" fmla="*/ 738 w 868"/>
                  <a:gd name="T17" fmla="*/ 0 h 1791"/>
                  <a:gd name="T18" fmla="*/ 847 w 868"/>
                  <a:gd name="T19" fmla="*/ 1654 h 1791"/>
                  <a:gd name="T20" fmla="*/ 732 w 868"/>
                  <a:gd name="T21" fmla="*/ 1769 h 1791"/>
                  <a:gd name="T22" fmla="*/ 134 w 868"/>
                  <a:gd name="T23" fmla="*/ 1769 h 1791"/>
                  <a:gd name="T24" fmla="*/ 19 w 868"/>
                  <a:gd name="T25" fmla="*/ 1654 h 1791"/>
                  <a:gd name="T26" fmla="*/ 19 w 868"/>
                  <a:gd name="T27" fmla="*/ 131 h 1791"/>
                  <a:gd name="T28" fmla="*/ 134 w 868"/>
                  <a:gd name="T29" fmla="*/ 16 h 1791"/>
                  <a:gd name="T30" fmla="*/ 732 w 868"/>
                  <a:gd name="T31" fmla="*/ 16 h 1791"/>
                  <a:gd name="T32" fmla="*/ 847 w 868"/>
                  <a:gd name="T33" fmla="*/ 131 h 1791"/>
                  <a:gd name="T34" fmla="*/ 847 w 868"/>
                  <a:gd name="T35" fmla="*/ 1654 h 1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68" h="1791">
                    <a:moveTo>
                      <a:pt x="738" y="0"/>
                    </a:moveTo>
                    <a:cubicBezTo>
                      <a:pt x="127" y="0"/>
                      <a:pt x="127" y="0"/>
                      <a:pt x="127" y="0"/>
                    </a:cubicBezTo>
                    <a:cubicBezTo>
                      <a:pt x="57" y="0"/>
                      <a:pt x="0" y="57"/>
                      <a:pt x="0" y="128"/>
                    </a:cubicBezTo>
                    <a:cubicBezTo>
                      <a:pt x="0" y="1664"/>
                      <a:pt x="0" y="1664"/>
                      <a:pt x="0" y="1664"/>
                    </a:cubicBezTo>
                    <a:cubicBezTo>
                      <a:pt x="0" y="1734"/>
                      <a:pt x="57" y="1791"/>
                      <a:pt x="127" y="1791"/>
                    </a:cubicBezTo>
                    <a:cubicBezTo>
                      <a:pt x="738" y="1791"/>
                      <a:pt x="738" y="1791"/>
                      <a:pt x="738" y="1791"/>
                    </a:cubicBezTo>
                    <a:cubicBezTo>
                      <a:pt x="809" y="1791"/>
                      <a:pt x="866" y="1734"/>
                      <a:pt x="868" y="1664"/>
                    </a:cubicBezTo>
                    <a:cubicBezTo>
                      <a:pt x="868" y="128"/>
                      <a:pt x="868" y="128"/>
                      <a:pt x="868" y="128"/>
                    </a:cubicBezTo>
                    <a:cubicBezTo>
                      <a:pt x="866" y="57"/>
                      <a:pt x="809" y="0"/>
                      <a:pt x="738" y="0"/>
                    </a:cubicBezTo>
                    <a:close/>
                    <a:moveTo>
                      <a:pt x="847" y="1654"/>
                    </a:moveTo>
                    <a:cubicBezTo>
                      <a:pt x="847" y="1718"/>
                      <a:pt x="796" y="1769"/>
                      <a:pt x="732" y="1769"/>
                    </a:cubicBezTo>
                    <a:cubicBezTo>
                      <a:pt x="134" y="1769"/>
                      <a:pt x="134" y="1769"/>
                      <a:pt x="134" y="1769"/>
                    </a:cubicBezTo>
                    <a:cubicBezTo>
                      <a:pt x="71" y="1769"/>
                      <a:pt x="19" y="1718"/>
                      <a:pt x="19" y="1654"/>
                    </a:cubicBezTo>
                    <a:cubicBezTo>
                      <a:pt x="19" y="131"/>
                      <a:pt x="19" y="131"/>
                      <a:pt x="19" y="131"/>
                    </a:cubicBezTo>
                    <a:cubicBezTo>
                      <a:pt x="19" y="68"/>
                      <a:pt x="71" y="16"/>
                      <a:pt x="134" y="16"/>
                    </a:cubicBezTo>
                    <a:cubicBezTo>
                      <a:pt x="732" y="16"/>
                      <a:pt x="732" y="16"/>
                      <a:pt x="732" y="16"/>
                    </a:cubicBezTo>
                    <a:cubicBezTo>
                      <a:pt x="796" y="16"/>
                      <a:pt x="847" y="68"/>
                      <a:pt x="847" y="131"/>
                    </a:cubicBezTo>
                    <a:lnTo>
                      <a:pt x="847" y="1654"/>
                    </a:lnTo>
                    <a:close/>
                  </a:path>
                </a:pathLst>
              </a:custGeom>
              <a:solidFill>
                <a:srgbClr val="F9E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3" name="Freeform 9">
                <a:extLst>
                  <a:ext uri="{FF2B5EF4-FFF2-40B4-BE49-F238E27FC236}">
                    <a16:creationId xmlns:a16="http://schemas.microsoft.com/office/drawing/2014/main" id="{218187A0-8DB5-4E1F-896B-219AC9B94C5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43465" y="602240"/>
                <a:ext cx="3719648" cy="7766043"/>
              </a:xfrm>
              <a:custGeom>
                <a:avLst/>
                <a:gdLst>
                  <a:gd name="T0" fmla="*/ 718 w 843"/>
                  <a:gd name="T1" fmla="*/ 1768 h 1768"/>
                  <a:gd name="T2" fmla="*/ 120 w 843"/>
                  <a:gd name="T3" fmla="*/ 1768 h 1768"/>
                  <a:gd name="T4" fmla="*/ 0 w 843"/>
                  <a:gd name="T5" fmla="*/ 1648 h 1768"/>
                  <a:gd name="T6" fmla="*/ 0 w 843"/>
                  <a:gd name="T7" fmla="*/ 120 h 1768"/>
                  <a:gd name="T8" fmla="*/ 120 w 843"/>
                  <a:gd name="T9" fmla="*/ 0 h 1768"/>
                  <a:gd name="T10" fmla="*/ 718 w 843"/>
                  <a:gd name="T11" fmla="*/ 0 h 1768"/>
                  <a:gd name="T12" fmla="*/ 843 w 843"/>
                  <a:gd name="T13" fmla="*/ 125 h 1768"/>
                  <a:gd name="T14" fmla="*/ 843 w 843"/>
                  <a:gd name="T15" fmla="*/ 1643 h 1768"/>
                  <a:gd name="T16" fmla="*/ 718 w 843"/>
                  <a:gd name="T17" fmla="*/ 1768 h 17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3" h="1768">
                    <a:moveTo>
                      <a:pt x="718" y="1768"/>
                    </a:moveTo>
                    <a:cubicBezTo>
                      <a:pt x="120" y="1768"/>
                      <a:pt x="120" y="1768"/>
                      <a:pt x="120" y="1768"/>
                    </a:cubicBezTo>
                    <a:cubicBezTo>
                      <a:pt x="54" y="1768"/>
                      <a:pt x="0" y="1714"/>
                      <a:pt x="0" y="1648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0" y="54"/>
                      <a:pt x="54" y="0"/>
                      <a:pt x="120" y="0"/>
                    </a:cubicBezTo>
                    <a:cubicBezTo>
                      <a:pt x="718" y="0"/>
                      <a:pt x="718" y="0"/>
                      <a:pt x="718" y="0"/>
                    </a:cubicBezTo>
                    <a:cubicBezTo>
                      <a:pt x="787" y="0"/>
                      <a:pt x="843" y="56"/>
                      <a:pt x="843" y="125"/>
                    </a:cubicBezTo>
                    <a:cubicBezTo>
                      <a:pt x="843" y="1643"/>
                      <a:pt x="843" y="1643"/>
                      <a:pt x="843" y="1643"/>
                    </a:cubicBezTo>
                    <a:cubicBezTo>
                      <a:pt x="843" y="1712"/>
                      <a:pt x="787" y="1768"/>
                      <a:pt x="718" y="1768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4" name="Rectangle 10">
                <a:extLst>
                  <a:ext uri="{FF2B5EF4-FFF2-40B4-BE49-F238E27FC236}">
                    <a16:creationId xmlns:a16="http://schemas.microsoft.com/office/drawing/2014/main" id="{69DAD6EA-6B0D-44BD-B7D6-3236FA605C1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703042" y="1517904"/>
                <a:ext cx="3400495" cy="59005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pic>
            <p:nvPicPr>
              <p:cNvPr id="85" name="Picture 11">
                <a:extLst>
                  <a:ext uri="{FF2B5EF4-FFF2-40B4-BE49-F238E27FC236}">
                    <a16:creationId xmlns:a16="http://schemas.microsoft.com/office/drawing/2014/main" id="{2DF67FA7-3737-426F-A372-0BF68BA56D65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74638" y="7581801"/>
                <a:ext cx="649703" cy="6459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6" name="Oval 8">
                <a:extLst>
                  <a:ext uri="{FF2B5EF4-FFF2-40B4-BE49-F238E27FC236}">
                    <a16:creationId xmlns:a16="http://schemas.microsoft.com/office/drawing/2014/main" id="{AF775490-74CF-4B70-B9E1-1ECA45EECE3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8127831" y="7631194"/>
                <a:ext cx="547119" cy="547118"/>
              </a:xfrm>
              <a:prstGeom prst="ellipse">
                <a:avLst/>
              </a:pr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7" name="Oval 9">
                <a:extLst>
                  <a:ext uri="{FF2B5EF4-FFF2-40B4-BE49-F238E27FC236}">
                    <a16:creationId xmlns:a16="http://schemas.microsoft.com/office/drawing/2014/main" id="{ADFDFB86-8346-488D-B863-9E1520E4B5E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8340599" y="761816"/>
                <a:ext cx="102585" cy="102585"/>
              </a:xfrm>
              <a:prstGeom prst="ellipse">
                <a:avLst/>
              </a:prstGeom>
              <a:solidFill>
                <a:srgbClr val="3C3E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8" name="Freeform 10">
                <a:extLst>
                  <a:ext uri="{FF2B5EF4-FFF2-40B4-BE49-F238E27FC236}">
                    <a16:creationId xmlns:a16="http://schemas.microsoft.com/office/drawing/2014/main" id="{5BF2E3D2-E458-4380-8D9C-6981AB481C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089836" y="993582"/>
                <a:ext cx="615509" cy="83588"/>
              </a:xfrm>
              <a:custGeom>
                <a:avLst/>
                <a:gdLst>
                  <a:gd name="T0" fmla="*/ 130 w 139"/>
                  <a:gd name="T1" fmla="*/ 19 h 19"/>
                  <a:gd name="T2" fmla="*/ 10 w 139"/>
                  <a:gd name="T3" fmla="*/ 19 h 19"/>
                  <a:gd name="T4" fmla="*/ 0 w 139"/>
                  <a:gd name="T5" fmla="*/ 9 h 19"/>
                  <a:gd name="T6" fmla="*/ 0 w 139"/>
                  <a:gd name="T7" fmla="*/ 9 h 19"/>
                  <a:gd name="T8" fmla="*/ 10 w 139"/>
                  <a:gd name="T9" fmla="*/ 0 h 19"/>
                  <a:gd name="T10" fmla="*/ 130 w 139"/>
                  <a:gd name="T11" fmla="*/ 0 h 19"/>
                  <a:gd name="T12" fmla="*/ 139 w 139"/>
                  <a:gd name="T13" fmla="*/ 9 h 19"/>
                  <a:gd name="T14" fmla="*/ 139 w 139"/>
                  <a:gd name="T15" fmla="*/ 9 h 19"/>
                  <a:gd name="T16" fmla="*/ 130 w 139"/>
                  <a:gd name="T1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9" h="19">
                    <a:moveTo>
                      <a:pt x="130" y="19"/>
                    </a:moveTo>
                    <a:cubicBezTo>
                      <a:pt x="10" y="19"/>
                      <a:pt x="10" y="19"/>
                      <a:pt x="10" y="19"/>
                    </a:cubicBezTo>
                    <a:cubicBezTo>
                      <a:pt x="5" y="19"/>
                      <a:pt x="0" y="15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5" y="0"/>
                      <a:pt x="10" y="0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35" y="0"/>
                      <a:pt x="139" y="4"/>
                      <a:pt x="139" y="9"/>
                    </a:cubicBezTo>
                    <a:cubicBezTo>
                      <a:pt x="139" y="9"/>
                      <a:pt x="139" y="9"/>
                      <a:pt x="139" y="9"/>
                    </a:cubicBezTo>
                    <a:cubicBezTo>
                      <a:pt x="139" y="15"/>
                      <a:pt x="135" y="19"/>
                      <a:pt x="130" y="19"/>
                    </a:cubicBezTo>
                    <a:close/>
                  </a:path>
                </a:pathLst>
              </a:custGeom>
              <a:solidFill>
                <a:srgbClr val="3C3E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9" name="Freeform 11">
                <a:extLst>
                  <a:ext uri="{FF2B5EF4-FFF2-40B4-BE49-F238E27FC236}">
                    <a16:creationId xmlns:a16="http://schemas.microsoft.com/office/drawing/2014/main" id="{FB79A5E9-C963-40CC-AD91-D6C2CF26AA0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67477" y="1536901"/>
                <a:ext cx="56992" cy="338150"/>
              </a:xfrm>
              <a:custGeom>
                <a:avLst/>
                <a:gdLst>
                  <a:gd name="T0" fmla="*/ 0 w 13"/>
                  <a:gd name="T1" fmla="*/ 4 h 77"/>
                  <a:gd name="T2" fmla="*/ 0 w 13"/>
                  <a:gd name="T3" fmla="*/ 73 h 77"/>
                  <a:gd name="T4" fmla="*/ 4 w 13"/>
                  <a:gd name="T5" fmla="*/ 77 h 77"/>
                  <a:gd name="T6" fmla="*/ 9 w 13"/>
                  <a:gd name="T7" fmla="*/ 77 h 77"/>
                  <a:gd name="T8" fmla="*/ 13 w 13"/>
                  <a:gd name="T9" fmla="*/ 73 h 77"/>
                  <a:gd name="T10" fmla="*/ 13 w 13"/>
                  <a:gd name="T11" fmla="*/ 4 h 77"/>
                  <a:gd name="T12" fmla="*/ 9 w 13"/>
                  <a:gd name="T13" fmla="*/ 0 h 77"/>
                  <a:gd name="T14" fmla="*/ 4 w 13"/>
                  <a:gd name="T15" fmla="*/ 0 h 77"/>
                  <a:gd name="T16" fmla="*/ 0 w 13"/>
                  <a:gd name="T17" fmla="*/ 4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77">
                    <a:moveTo>
                      <a:pt x="0" y="4"/>
                    </a:moveTo>
                    <a:cubicBezTo>
                      <a:pt x="0" y="73"/>
                      <a:pt x="0" y="73"/>
                      <a:pt x="0" y="73"/>
                    </a:cubicBezTo>
                    <a:cubicBezTo>
                      <a:pt x="0" y="75"/>
                      <a:pt x="2" y="77"/>
                      <a:pt x="4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11" y="77"/>
                      <a:pt x="13" y="75"/>
                      <a:pt x="13" y="7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2"/>
                      <a:pt x="11" y="0"/>
                      <a:pt x="9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F9E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0" name="Freeform 12">
                <a:extLst>
                  <a:ext uri="{FF2B5EF4-FFF2-40B4-BE49-F238E27FC236}">
                    <a16:creationId xmlns:a16="http://schemas.microsoft.com/office/drawing/2014/main" id="{63F07863-D92A-482F-B27F-606D442FEF9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67477" y="2232197"/>
                <a:ext cx="56992" cy="577514"/>
              </a:xfrm>
              <a:custGeom>
                <a:avLst/>
                <a:gdLst>
                  <a:gd name="T0" fmla="*/ 0 w 13"/>
                  <a:gd name="T1" fmla="*/ 4 h 131"/>
                  <a:gd name="T2" fmla="*/ 0 w 13"/>
                  <a:gd name="T3" fmla="*/ 127 h 131"/>
                  <a:gd name="T4" fmla="*/ 4 w 13"/>
                  <a:gd name="T5" fmla="*/ 131 h 131"/>
                  <a:gd name="T6" fmla="*/ 9 w 13"/>
                  <a:gd name="T7" fmla="*/ 131 h 131"/>
                  <a:gd name="T8" fmla="*/ 13 w 13"/>
                  <a:gd name="T9" fmla="*/ 127 h 131"/>
                  <a:gd name="T10" fmla="*/ 13 w 13"/>
                  <a:gd name="T11" fmla="*/ 4 h 131"/>
                  <a:gd name="T12" fmla="*/ 9 w 13"/>
                  <a:gd name="T13" fmla="*/ 0 h 131"/>
                  <a:gd name="T14" fmla="*/ 4 w 13"/>
                  <a:gd name="T15" fmla="*/ 0 h 131"/>
                  <a:gd name="T16" fmla="*/ 0 w 13"/>
                  <a:gd name="T17" fmla="*/ 4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31">
                    <a:moveTo>
                      <a:pt x="0" y="4"/>
                    </a:moveTo>
                    <a:cubicBezTo>
                      <a:pt x="0" y="127"/>
                      <a:pt x="0" y="127"/>
                      <a:pt x="0" y="127"/>
                    </a:cubicBezTo>
                    <a:cubicBezTo>
                      <a:pt x="0" y="129"/>
                      <a:pt x="2" y="131"/>
                      <a:pt x="4" y="131"/>
                    </a:cubicBezTo>
                    <a:cubicBezTo>
                      <a:pt x="9" y="131"/>
                      <a:pt x="9" y="131"/>
                      <a:pt x="9" y="131"/>
                    </a:cubicBezTo>
                    <a:cubicBezTo>
                      <a:pt x="11" y="131"/>
                      <a:pt x="13" y="129"/>
                      <a:pt x="13" y="127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2"/>
                      <a:pt x="11" y="0"/>
                      <a:pt x="9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F9E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1" name="Freeform 13">
                <a:extLst>
                  <a:ext uri="{FF2B5EF4-FFF2-40B4-BE49-F238E27FC236}">
                    <a16:creationId xmlns:a16="http://schemas.microsoft.com/office/drawing/2014/main" id="{D58347B7-862F-4E6A-AB66-BCD478C36E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67477" y="2950291"/>
                <a:ext cx="56992" cy="569915"/>
              </a:xfrm>
              <a:custGeom>
                <a:avLst/>
                <a:gdLst>
                  <a:gd name="T0" fmla="*/ 0 w 13"/>
                  <a:gd name="T1" fmla="*/ 3 h 130"/>
                  <a:gd name="T2" fmla="*/ 0 w 13"/>
                  <a:gd name="T3" fmla="*/ 127 h 130"/>
                  <a:gd name="T4" fmla="*/ 4 w 13"/>
                  <a:gd name="T5" fmla="*/ 130 h 130"/>
                  <a:gd name="T6" fmla="*/ 9 w 13"/>
                  <a:gd name="T7" fmla="*/ 130 h 130"/>
                  <a:gd name="T8" fmla="*/ 13 w 13"/>
                  <a:gd name="T9" fmla="*/ 127 h 130"/>
                  <a:gd name="T10" fmla="*/ 13 w 13"/>
                  <a:gd name="T11" fmla="*/ 3 h 130"/>
                  <a:gd name="T12" fmla="*/ 9 w 13"/>
                  <a:gd name="T13" fmla="*/ 0 h 130"/>
                  <a:gd name="T14" fmla="*/ 4 w 13"/>
                  <a:gd name="T15" fmla="*/ 0 h 130"/>
                  <a:gd name="T16" fmla="*/ 0 w 13"/>
                  <a:gd name="T17" fmla="*/ 3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30">
                    <a:moveTo>
                      <a:pt x="0" y="3"/>
                    </a:moveTo>
                    <a:cubicBezTo>
                      <a:pt x="0" y="127"/>
                      <a:pt x="0" y="127"/>
                      <a:pt x="0" y="127"/>
                    </a:cubicBezTo>
                    <a:cubicBezTo>
                      <a:pt x="0" y="129"/>
                      <a:pt x="2" y="130"/>
                      <a:pt x="4" y="130"/>
                    </a:cubicBezTo>
                    <a:cubicBezTo>
                      <a:pt x="9" y="130"/>
                      <a:pt x="9" y="130"/>
                      <a:pt x="9" y="130"/>
                    </a:cubicBezTo>
                    <a:cubicBezTo>
                      <a:pt x="11" y="130"/>
                      <a:pt x="13" y="129"/>
                      <a:pt x="13" y="127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1"/>
                      <a:pt x="11" y="0"/>
                      <a:pt x="9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F9E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" name="Rectangle 14">
                <a:extLst>
                  <a:ext uri="{FF2B5EF4-FFF2-40B4-BE49-F238E27FC236}">
                    <a16:creationId xmlns:a16="http://schemas.microsoft.com/office/drawing/2014/main" id="{9514F0DE-7F66-4E56-B729-C3B43D09689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486474" y="7718581"/>
                <a:ext cx="53192" cy="136780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3" name="Rectangle 15">
                <a:extLst>
                  <a:ext uri="{FF2B5EF4-FFF2-40B4-BE49-F238E27FC236}">
                    <a16:creationId xmlns:a16="http://schemas.microsoft.com/office/drawing/2014/main" id="{DD37B2A3-1AEB-4853-9CED-BAC04C011B6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263114" y="7718581"/>
                <a:ext cx="53192" cy="136780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4" name="Rectangle 16">
                <a:extLst>
                  <a:ext uri="{FF2B5EF4-FFF2-40B4-BE49-F238E27FC236}">
                    <a16:creationId xmlns:a16="http://schemas.microsoft.com/office/drawing/2014/main" id="{734E016E-0257-4C40-9D94-99B94BA4EC0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486474" y="1145559"/>
                <a:ext cx="53192" cy="136780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5" name="Rectangle 17">
                <a:extLst>
                  <a:ext uri="{FF2B5EF4-FFF2-40B4-BE49-F238E27FC236}">
                    <a16:creationId xmlns:a16="http://schemas.microsoft.com/office/drawing/2014/main" id="{C2DC4330-FBA3-4513-9A59-70F99C053E1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263114" y="1145559"/>
                <a:ext cx="53192" cy="136780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6" name="Oval 18">
                <a:extLst>
                  <a:ext uri="{FF2B5EF4-FFF2-40B4-BE49-F238E27FC236}">
                    <a16:creationId xmlns:a16="http://schemas.microsoft.com/office/drawing/2014/main" id="{227B94A1-2095-44EC-B67C-7D7752F1161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740288" y="970785"/>
                <a:ext cx="140579" cy="140579"/>
              </a:xfrm>
              <a:prstGeom prst="ellipse">
                <a:avLst/>
              </a:prstGeom>
              <a:solidFill>
                <a:srgbClr val="3C3E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C2F3899C-BF2D-45C2-B470-D00E22EE9F28}"/>
                </a:ext>
              </a:extLst>
            </p:cNvPr>
            <p:cNvGrpSpPr/>
            <p:nvPr/>
          </p:nvGrpSpPr>
          <p:grpSpPr>
            <a:xfrm>
              <a:off x="4494130" y="3698330"/>
              <a:ext cx="1828800" cy="3133725"/>
              <a:chOff x="1995760" y="6979143"/>
              <a:chExt cx="1828800" cy="3133725"/>
            </a:xfrm>
          </p:grpSpPr>
          <p:pic>
            <p:nvPicPr>
              <p:cNvPr id="14358" name="Рисунок 1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08460" y="6979143"/>
                <a:ext cx="1755775" cy="1833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9" name="Рисунок 17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21160" y="8893668"/>
                <a:ext cx="1803400" cy="331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60" name="Рисунок 18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95760" y="9328643"/>
                <a:ext cx="1785938" cy="784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" name="Рисунок 5">
                <a:extLst>
                  <a:ext uri="{FF2B5EF4-FFF2-40B4-BE49-F238E27FC236}">
                    <a16:creationId xmlns:a16="http://schemas.microsoft.com/office/drawing/2014/main" id="{B36C63CC-A0FF-4881-A5B3-A2B013451F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25694" r="25852" b="26906"/>
              <a:stretch/>
            </p:blipFill>
            <p:spPr>
              <a:xfrm>
                <a:off x="2883115" y="6994014"/>
                <a:ext cx="861237" cy="864185"/>
              </a:xfrm>
              <a:prstGeom prst="roundRect">
                <a:avLst>
                  <a:gd name="adj" fmla="val 6636"/>
                </a:avLst>
              </a:prstGeom>
            </p:spPr>
          </p:pic>
        </p:grp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CF7E456-BBD8-443E-845F-FE30886B3F91}"/>
              </a:ext>
            </a:extLst>
          </p:cNvPr>
          <p:cNvGrpSpPr/>
          <p:nvPr/>
        </p:nvGrpSpPr>
        <p:grpSpPr>
          <a:xfrm>
            <a:off x="9284049" y="1309687"/>
            <a:ext cx="2103639" cy="4238625"/>
            <a:chOff x="1517540" y="6858000"/>
            <a:chExt cx="2103639" cy="4238625"/>
          </a:xfrm>
          <a:effectLst>
            <a:outerShdw blurRad="342900" dist="38100" dir="2700000" sx="104000" sy="104000" algn="tl" rotWithShape="0">
              <a:prstClr val="black">
                <a:alpha val="13000"/>
              </a:prstClr>
            </a:outerShdw>
          </a:effectLst>
        </p:grpSpPr>
        <p:grpSp>
          <p:nvGrpSpPr>
            <p:cNvPr id="97" name="Group 20">
              <a:extLst>
                <a:ext uri="{FF2B5EF4-FFF2-40B4-BE49-F238E27FC236}">
                  <a16:creationId xmlns:a16="http://schemas.microsoft.com/office/drawing/2014/main" id="{BF23BD2F-5B2E-46E9-9009-CD53C1FED5F8}"/>
                </a:ext>
              </a:extLst>
            </p:cNvPr>
            <p:cNvGrpSpPr/>
            <p:nvPr/>
          </p:nvGrpSpPr>
          <p:grpSpPr>
            <a:xfrm>
              <a:off x="1517540" y="6858000"/>
              <a:ext cx="2103639" cy="4238625"/>
              <a:chOff x="6467477" y="549048"/>
              <a:chExt cx="3883024" cy="7868629"/>
            </a:xfrm>
          </p:grpSpPr>
          <p:sp>
            <p:nvSpPr>
              <p:cNvPr id="98" name="Freeform 5">
                <a:extLst>
                  <a:ext uri="{FF2B5EF4-FFF2-40B4-BE49-F238E27FC236}">
                    <a16:creationId xmlns:a16="http://schemas.microsoft.com/office/drawing/2014/main" id="{8165268A-29FB-40BC-B12F-2220D73B223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01108" y="2201802"/>
                <a:ext cx="49393" cy="554717"/>
              </a:xfrm>
              <a:custGeom>
                <a:avLst/>
                <a:gdLst>
                  <a:gd name="T0" fmla="*/ 0 w 11"/>
                  <a:gd name="T1" fmla="*/ 4 h 126"/>
                  <a:gd name="T2" fmla="*/ 0 w 11"/>
                  <a:gd name="T3" fmla="*/ 123 h 126"/>
                  <a:gd name="T4" fmla="*/ 3 w 11"/>
                  <a:gd name="T5" fmla="*/ 126 h 126"/>
                  <a:gd name="T6" fmla="*/ 8 w 11"/>
                  <a:gd name="T7" fmla="*/ 126 h 126"/>
                  <a:gd name="T8" fmla="*/ 11 w 11"/>
                  <a:gd name="T9" fmla="*/ 123 h 126"/>
                  <a:gd name="T10" fmla="*/ 11 w 11"/>
                  <a:gd name="T11" fmla="*/ 4 h 126"/>
                  <a:gd name="T12" fmla="*/ 8 w 11"/>
                  <a:gd name="T13" fmla="*/ 0 h 126"/>
                  <a:gd name="T14" fmla="*/ 3 w 11"/>
                  <a:gd name="T15" fmla="*/ 0 h 126"/>
                  <a:gd name="T16" fmla="*/ 0 w 11"/>
                  <a:gd name="T17" fmla="*/ 4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26">
                    <a:moveTo>
                      <a:pt x="0" y="4"/>
                    </a:moveTo>
                    <a:cubicBezTo>
                      <a:pt x="0" y="123"/>
                      <a:pt x="0" y="123"/>
                      <a:pt x="0" y="123"/>
                    </a:cubicBezTo>
                    <a:cubicBezTo>
                      <a:pt x="0" y="125"/>
                      <a:pt x="1" y="126"/>
                      <a:pt x="3" y="126"/>
                    </a:cubicBezTo>
                    <a:cubicBezTo>
                      <a:pt x="8" y="126"/>
                      <a:pt x="8" y="126"/>
                      <a:pt x="8" y="126"/>
                    </a:cubicBezTo>
                    <a:cubicBezTo>
                      <a:pt x="9" y="126"/>
                      <a:pt x="11" y="125"/>
                      <a:pt x="11" y="12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2"/>
                      <a:pt x="9" y="0"/>
                      <a:pt x="8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F9E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9" name="Rectangle 6">
                <a:extLst>
                  <a:ext uri="{FF2B5EF4-FFF2-40B4-BE49-F238E27FC236}">
                    <a16:creationId xmlns:a16="http://schemas.microsoft.com/office/drawing/2014/main" id="{3125AA2E-A2AA-4EDC-ABDA-5DB76A3ADD7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263114" y="7684386"/>
                <a:ext cx="53192" cy="136780"/>
              </a:xfrm>
              <a:prstGeom prst="rect">
                <a:avLst/>
              </a:prstGeom>
              <a:solidFill>
                <a:srgbClr val="BC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0" name="Rectangle 7">
                <a:extLst>
                  <a:ext uri="{FF2B5EF4-FFF2-40B4-BE49-F238E27FC236}">
                    <a16:creationId xmlns:a16="http://schemas.microsoft.com/office/drawing/2014/main" id="{235E8DA8-4776-4F33-B4C5-14D4AB406E4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263114" y="1111364"/>
                <a:ext cx="53192" cy="136780"/>
              </a:xfrm>
              <a:prstGeom prst="rect">
                <a:avLst/>
              </a:prstGeom>
              <a:solidFill>
                <a:srgbClr val="BC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1" name="Freeform 8">
                <a:extLst>
                  <a:ext uri="{FF2B5EF4-FFF2-40B4-BE49-F238E27FC236}">
                    <a16:creationId xmlns:a16="http://schemas.microsoft.com/office/drawing/2014/main" id="{ADA353D5-F40B-441B-9A5A-7D11D133D25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486474" y="549048"/>
                <a:ext cx="3829832" cy="7868629"/>
              </a:xfrm>
              <a:custGeom>
                <a:avLst/>
                <a:gdLst>
                  <a:gd name="T0" fmla="*/ 738 w 868"/>
                  <a:gd name="T1" fmla="*/ 0 h 1791"/>
                  <a:gd name="T2" fmla="*/ 127 w 868"/>
                  <a:gd name="T3" fmla="*/ 0 h 1791"/>
                  <a:gd name="T4" fmla="*/ 0 w 868"/>
                  <a:gd name="T5" fmla="*/ 128 h 1791"/>
                  <a:gd name="T6" fmla="*/ 0 w 868"/>
                  <a:gd name="T7" fmla="*/ 1664 h 1791"/>
                  <a:gd name="T8" fmla="*/ 127 w 868"/>
                  <a:gd name="T9" fmla="*/ 1791 h 1791"/>
                  <a:gd name="T10" fmla="*/ 738 w 868"/>
                  <a:gd name="T11" fmla="*/ 1791 h 1791"/>
                  <a:gd name="T12" fmla="*/ 868 w 868"/>
                  <a:gd name="T13" fmla="*/ 1664 h 1791"/>
                  <a:gd name="T14" fmla="*/ 868 w 868"/>
                  <a:gd name="T15" fmla="*/ 128 h 1791"/>
                  <a:gd name="T16" fmla="*/ 738 w 868"/>
                  <a:gd name="T17" fmla="*/ 0 h 1791"/>
                  <a:gd name="T18" fmla="*/ 847 w 868"/>
                  <a:gd name="T19" fmla="*/ 1654 h 1791"/>
                  <a:gd name="T20" fmla="*/ 732 w 868"/>
                  <a:gd name="T21" fmla="*/ 1769 h 1791"/>
                  <a:gd name="T22" fmla="*/ 134 w 868"/>
                  <a:gd name="T23" fmla="*/ 1769 h 1791"/>
                  <a:gd name="T24" fmla="*/ 19 w 868"/>
                  <a:gd name="T25" fmla="*/ 1654 h 1791"/>
                  <a:gd name="T26" fmla="*/ 19 w 868"/>
                  <a:gd name="T27" fmla="*/ 131 h 1791"/>
                  <a:gd name="T28" fmla="*/ 134 w 868"/>
                  <a:gd name="T29" fmla="*/ 16 h 1791"/>
                  <a:gd name="T30" fmla="*/ 732 w 868"/>
                  <a:gd name="T31" fmla="*/ 16 h 1791"/>
                  <a:gd name="T32" fmla="*/ 847 w 868"/>
                  <a:gd name="T33" fmla="*/ 131 h 1791"/>
                  <a:gd name="T34" fmla="*/ 847 w 868"/>
                  <a:gd name="T35" fmla="*/ 1654 h 1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68" h="1791">
                    <a:moveTo>
                      <a:pt x="738" y="0"/>
                    </a:moveTo>
                    <a:cubicBezTo>
                      <a:pt x="127" y="0"/>
                      <a:pt x="127" y="0"/>
                      <a:pt x="127" y="0"/>
                    </a:cubicBezTo>
                    <a:cubicBezTo>
                      <a:pt x="57" y="0"/>
                      <a:pt x="0" y="57"/>
                      <a:pt x="0" y="128"/>
                    </a:cubicBezTo>
                    <a:cubicBezTo>
                      <a:pt x="0" y="1664"/>
                      <a:pt x="0" y="1664"/>
                      <a:pt x="0" y="1664"/>
                    </a:cubicBezTo>
                    <a:cubicBezTo>
                      <a:pt x="0" y="1734"/>
                      <a:pt x="57" y="1791"/>
                      <a:pt x="127" y="1791"/>
                    </a:cubicBezTo>
                    <a:cubicBezTo>
                      <a:pt x="738" y="1791"/>
                      <a:pt x="738" y="1791"/>
                      <a:pt x="738" y="1791"/>
                    </a:cubicBezTo>
                    <a:cubicBezTo>
                      <a:pt x="809" y="1791"/>
                      <a:pt x="866" y="1734"/>
                      <a:pt x="868" y="1664"/>
                    </a:cubicBezTo>
                    <a:cubicBezTo>
                      <a:pt x="868" y="128"/>
                      <a:pt x="868" y="128"/>
                      <a:pt x="868" y="128"/>
                    </a:cubicBezTo>
                    <a:cubicBezTo>
                      <a:pt x="866" y="57"/>
                      <a:pt x="809" y="0"/>
                      <a:pt x="738" y="0"/>
                    </a:cubicBezTo>
                    <a:close/>
                    <a:moveTo>
                      <a:pt x="847" y="1654"/>
                    </a:moveTo>
                    <a:cubicBezTo>
                      <a:pt x="847" y="1718"/>
                      <a:pt x="796" y="1769"/>
                      <a:pt x="732" y="1769"/>
                    </a:cubicBezTo>
                    <a:cubicBezTo>
                      <a:pt x="134" y="1769"/>
                      <a:pt x="134" y="1769"/>
                      <a:pt x="134" y="1769"/>
                    </a:cubicBezTo>
                    <a:cubicBezTo>
                      <a:pt x="71" y="1769"/>
                      <a:pt x="19" y="1718"/>
                      <a:pt x="19" y="1654"/>
                    </a:cubicBezTo>
                    <a:cubicBezTo>
                      <a:pt x="19" y="131"/>
                      <a:pt x="19" y="131"/>
                      <a:pt x="19" y="131"/>
                    </a:cubicBezTo>
                    <a:cubicBezTo>
                      <a:pt x="19" y="68"/>
                      <a:pt x="71" y="16"/>
                      <a:pt x="134" y="16"/>
                    </a:cubicBezTo>
                    <a:cubicBezTo>
                      <a:pt x="732" y="16"/>
                      <a:pt x="732" y="16"/>
                      <a:pt x="732" y="16"/>
                    </a:cubicBezTo>
                    <a:cubicBezTo>
                      <a:pt x="796" y="16"/>
                      <a:pt x="847" y="68"/>
                      <a:pt x="847" y="131"/>
                    </a:cubicBezTo>
                    <a:lnTo>
                      <a:pt x="847" y="1654"/>
                    </a:lnTo>
                    <a:close/>
                  </a:path>
                </a:pathLst>
              </a:custGeom>
              <a:solidFill>
                <a:srgbClr val="F9E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2" name="Freeform 9">
                <a:extLst>
                  <a:ext uri="{FF2B5EF4-FFF2-40B4-BE49-F238E27FC236}">
                    <a16:creationId xmlns:a16="http://schemas.microsoft.com/office/drawing/2014/main" id="{4E1730CC-52CB-4297-8EBB-C6D877C377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43465" y="602240"/>
                <a:ext cx="3719648" cy="7766043"/>
              </a:xfrm>
              <a:custGeom>
                <a:avLst/>
                <a:gdLst>
                  <a:gd name="T0" fmla="*/ 718 w 843"/>
                  <a:gd name="T1" fmla="*/ 1768 h 1768"/>
                  <a:gd name="T2" fmla="*/ 120 w 843"/>
                  <a:gd name="T3" fmla="*/ 1768 h 1768"/>
                  <a:gd name="T4" fmla="*/ 0 w 843"/>
                  <a:gd name="T5" fmla="*/ 1648 h 1768"/>
                  <a:gd name="T6" fmla="*/ 0 w 843"/>
                  <a:gd name="T7" fmla="*/ 120 h 1768"/>
                  <a:gd name="T8" fmla="*/ 120 w 843"/>
                  <a:gd name="T9" fmla="*/ 0 h 1768"/>
                  <a:gd name="T10" fmla="*/ 718 w 843"/>
                  <a:gd name="T11" fmla="*/ 0 h 1768"/>
                  <a:gd name="T12" fmla="*/ 843 w 843"/>
                  <a:gd name="T13" fmla="*/ 125 h 1768"/>
                  <a:gd name="T14" fmla="*/ 843 w 843"/>
                  <a:gd name="T15" fmla="*/ 1643 h 1768"/>
                  <a:gd name="T16" fmla="*/ 718 w 843"/>
                  <a:gd name="T17" fmla="*/ 1768 h 17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3" h="1768">
                    <a:moveTo>
                      <a:pt x="718" y="1768"/>
                    </a:moveTo>
                    <a:cubicBezTo>
                      <a:pt x="120" y="1768"/>
                      <a:pt x="120" y="1768"/>
                      <a:pt x="120" y="1768"/>
                    </a:cubicBezTo>
                    <a:cubicBezTo>
                      <a:pt x="54" y="1768"/>
                      <a:pt x="0" y="1714"/>
                      <a:pt x="0" y="1648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0" y="54"/>
                      <a:pt x="54" y="0"/>
                      <a:pt x="120" y="0"/>
                    </a:cubicBezTo>
                    <a:cubicBezTo>
                      <a:pt x="718" y="0"/>
                      <a:pt x="718" y="0"/>
                      <a:pt x="718" y="0"/>
                    </a:cubicBezTo>
                    <a:cubicBezTo>
                      <a:pt x="787" y="0"/>
                      <a:pt x="843" y="56"/>
                      <a:pt x="843" y="125"/>
                    </a:cubicBezTo>
                    <a:cubicBezTo>
                      <a:pt x="843" y="1643"/>
                      <a:pt x="843" y="1643"/>
                      <a:pt x="843" y="1643"/>
                    </a:cubicBezTo>
                    <a:cubicBezTo>
                      <a:pt x="843" y="1712"/>
                      <a:pt x="787" y="1768"/>
                      <a:pt x="718" y="1768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3" name="Rectangle 10">
                <a:extLst>
                  <a:ext uri="{FF2B5EF4-FFF2-40B4-BE49-F238E27FC236}">
                    <a16:creationId xmlns:a16="http://schemas.microsoft.com/office/drawing/2014/main" id="{2A38D451-FE70-4EDE-9161-E3F43C629EA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703042" y="1517904"/>
                <a:ext cx="3400495" cy="59005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pic>
            <p:nvPicPr>
              <p:cNvPr id="104" name="Picture 11">
                <a:extLst>
                  <a:ext uri="{FF2B5EF4-FFF2-40B4-BE49-F238E27FC236}">
                    <a16:creationId xmlns:a16="http://schemas.microsoft.com/office/drawing/2014/main" id="{642A9DBB-7A57-4E1A-A323-2F379947AFC0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74638" y="7581801"/>
                <a:ext cx="649703" cy="6459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5" name="Oval 8">
                <a:extLst>
                  <a:ext uri="{FF2B5EF4-FFF2-40B4-BE49-F238E27FC236}">
                    <a16:creationId xmlns:a16="http://schemas.microsoft.com/office/drawing/2014/main" id="{6D62E5C1-B21D-4A72-B34F-C0BE08272F3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8127831" y="7631194"/>
                <a:ext cx="547119" cy="547118"/>
              </a:xfrm>
              <a:prstGeom prst="ellipse">
                <a:avLst/>
              </a:pr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6" name="Oval 9">
                <a:extLst>
                  <a:ext uri="{FF2B5EF4-FFF2-40B4-BE49-F238E27FC236}">
                    <a16:creationId xmlns:a16="http://schemas.microsoft.com/office/drawing/2014/main" id="{0BF118EC-F726-42A9-AD47-27BC03ABA38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8340599" y="761816"/>
                <a:ext cx="102585" cy="102585"/>
              </a:xfrm>
              <a:prstGeom prst="ellipse">
                <a:avLst/>
              </a:prstGeom>
              <a:solidFill>
                <a:srgbClr val="3C3E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7" name="Freeform 10">
                <a:extLst>
                  <a:ext uri="{FF2B5EF4-FFF2-40B4-BE49-F238E27FC236}">
                    <a16:creationId xmlns:a16="http://schemas.microsoft.com/office/drawing/2014/main" id="{0B8F3EB9-2621-4B5E-9387-3F32AFB0FC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089836" y="993582"/>
                <a:ext cx="615509" cy="83588"/>
              </a:xfrm>
              <a:custGeom>
                <a:avLst/>
                <a:gdLst>
                  <a:gd name="T0" fmla="*/ 130 w 139"/>
                  <a:gd name="T1" fmla="*/ 19 h 19"/>
                  <a:gd name="T2" fmla="*/ 10 w 139"/>
                  <a:gd name="T3" fmla="*/ 19 h 19"/>
                  <a:gd name="T4" fmla="*/ 0 w 139"/>
                  <a:gd name="T5" fmla="*/ 9 h 19"/>
                  <a:gd name="T6" fmla="*/ 0 w 139"/>
                  <a:gd name="T7" fmla="*/ 9 h 19"/>
                  <a:gd name="T8" fmla="*/ 10 w 139"/>
                  <a:gd name="T9" fmla="*/ 0 h 19"/>
                  <a:gd name="T10" fmla="*/ 130 w 139"/>
                  <a:gd name="T11" fmla="*/ 0 h 19"/>
                  <a:gd name="T12" fmla="*/ 139 w 139"/>
                  <a:gd name="T13" fmla="*/ 9 h 19"/>
                  <a:gd name="T14" fmla="*/ 139 w 139"/>
                  <a:gd name="T15" fmla="*/ 9 h 19"/>
                  <a:gd name="T16" fmla="*/ 130 w 139"/>
                  <a:gd name="T1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9" h="19">
                    <a:moveTo>
                      <a:pt x="130" y="19"/>
                    </a:moveTo>
                    <a:cubicBezTo>
                      <a:pt x="10" y="19"/>
                      <a:pt x="10" y="19"/>
                      <a:pt x="10" y="19"/>
                    </a:cubicBezTo>
                    <a:cubicBezTo>
                      <a:pt x="5" y="19"/>
                      <a:pt x="0" y="15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5" y="0"/>
                      <a:pt x="10" y="0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35" y="0"/>
                      <a:pt x="139" y="4"/>
                      <a:pt x="139" y="9"/>
                    </a:cubicBezTo>
                    <a:cubicBezTo>
                      <a:pt x="139" y="9"/>
                      <a:pt x="139" y="9"/>
                      <a:pt x="139" y="9"/>
                    </a:cubicBezTo>
                    <a:cubicBezTo>
                      <a:pt x="139" y="15"/>
                      <a:pt x="135" y="19"/>
                      <a:pt x="130" y="19"/>
                    </a:cubicBezTo>
                    <a:close/>
                  </a:path>
                </a:pathLst>
              </a:custGeom>
              <a:solidFill>
                <a:srgbClr val="3C3E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8" name="Freeform 11">
                <a:extLst>
                  <a:ext uri="{FF2B5EF4-FFF2-40B4-BE49-F238E27FC236}">
                    <a16:creationId xmlns:a16="http://schemas.microsoft.com/office/drawing/2014/main" id="{896703A2-82C4-4D04-8BDA-84578CE27D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67477" y="1536901"/>
                <a:ext cx="56992" cy="338150"/>
              </a:xfrm>
              <a:custGeom>
                <a:avLst/>
                <a:gdLst>
                  <a:gd name="T0" fmla="*/ 0 w 13"/>
                  <a:gd name="T1" fmla="*/ 4 h 77"/>
                  <a:gd name="T2" fmla="*/ 0 w 13"/>
                  <a:gd name="T3" fmla="*/ 73 h 77"/>
                  <a:gd name="T4" fmla="*/ 4 w 13"/>
                  <a:gd name="T5" fmla="*/ 77 h 77"/>
                  <a:gd name="T6" fmla="*/ 9 w 13"/>
                  <a:gd name="T7" fmla="*/ 77 h 77"/>
                  <a:gd name="T8" fmla="*/ 13 w 13"/>
                  <a:gd name="T9" fmla="*/ 73 h 77"/>
                  <a:gd name="T10" fmla="*/ 13 w 13"/>
                  <a:gd name="T11" fmla="*/ 4 h 77"/>
                  <a:gd name="T12" fmla="*/ 9 w 13"/>
                  <a:gd name="T13" fmla="*/ 0 h 77"/>
                  <a:gd name="T14" fmla="*/ 4 w 13"/>
                  <a:gd name="T15" fmla="*/ 0 h 77"/>
                  <a:gd name="T16" fmla="*/ 0 w 13"/>
                  <a:gd name="T17" fmla="*/ 4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77">
                    <a:moveTo>
                      <a:pt x="0" y="4"/>
                    </a:moveTo>
                    <a:cubicBezTo>
                      <a:pt x="0" y="73"/>
                      <a:pt x="0" y="73"/>
                      <a:pt x="0" y="73"/>
                    </a:cubicBezTo>
                    <a:cubicBezTo>
                      <a:pt x="0" y="75"/>
                      <a:pt x="2" y="77"/>
                      <a:pt x="4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11" y="77"/>
                      <a:pt x="13" y="75"/>
                      <a:pt x="13" y="7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2"/>
                      <a:pt x="11" y="0"/>
                      <a:pt x="9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F9E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9" name="Freeform 12">
                <a:extLst>
                  <a:ext uri="{FF2B5EF4-FFF2-40B4-BE49-F238E27FC236}">
                    <a16:creationId xmlns:a16="http://schemas.microsoft.com/office/drawing/2014/main" id="{CCC637E7-9D32-427D-8D5E-C97082C50A4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67477" y="2232197"/>
                <a:ext cx="56992" cy="577514"/>
              </a:xfrm>
              <a:custGeom>
                <a:avLst/>
                <a:gdLst>
                  <a:gd name="T0" fmla="*/ 0 w 13"/>
                  <a:gd name="T1" fmla="*/ 4 h 131"/>
                  <a:gd name="T2" fmla="*/ 0 w 13"/>
                  <a:gd name="T3" fmla="*/ 127 h 131"/>
                  <a:gd name="T4" fmla="*/ 4 w 13"/>
                  <a:gd name="T5" fmla="*/ 131 h 131"/>
                  <a:gd name="T6" fmla="*/ 9 w 13"/>
                  <a:gd name="T7" fmla="*/ 131 h 131"/>
                  <a:gd name="T8" fmla="*/ 13 w 13"/>
                  <a:gd name="T9" fmla="*/ 127 h 131"/>
                  <a:gd name="T10" fmla="*/ 13 w 13"/>
                  <a:gd name="T11" fmla="*/ 4 h 131"/>
                  <a:gd name="T12" fmla="*/ 9 w 13"/>
                  <a:gd name="T13" fmla="*/ 0 h 131"/>
                  <a:gd name="T14" fmla="*/ 4 w 13"/>
                  <a:gd name="T15" fmla="*/ 0 h 131"/>
                  <a:gd name="T16" fmla="*/ 0 w 13"/>
                  <a:gd name="T17" fmla="*/ 4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31">
                    <a:moveTo>
                      <a:pt x="0" y="4"/>
                    </a:moveTo>
                    <a:cubicBezTo>
                      <a:pt x="0" y="127"/>
                      <a:pt x="0" y="127"/>
                      <a:pt x="0" y="127"/>
                    </a:cubicBezTo>
                    <a:cubicBezTo>
                      <a:pt x="0" y="129"/>
                      <a:pt x="2" y="131"/>
                      <a:pt x="4" y="131"/>
                    </a:cubicBezTo>
                    <a:cubicBezTo>
                      <a:pt x="9" y="131"/>
                      <a:pt x="9" y="131"/>
                      <a:pt x="9" y="131"/>
                    </a:cubicBezTo>
                    <a:cubicBezTo>
                      <a:pt x="11" y="131"/>
                      <a:pt x="13" y="129"/>
                      <a:pt x="13" y="127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2"/>
                      <a:pt x="11" y="0"/>
                      <a:pt x="9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F9E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0" name="Freeform 13">
                <a:extLst>
                  <a:ext uri="{FF2B5EF4-FFF2-40B4-BE49-F238E27FC236}">
                    <a16:creationId xmlns:a16="http://schemas.microsoft.com/office/drawing/2014/main" id="{CDBA1A07-A61E-4318-9090-EECC168CA76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67477" y="2950291"/>
                <a:ext cx="56992" cy="569915"/>
              </a:xfrm>
              <a:custGeom>
                <a:avLst/>
                <a:gdLst>
                  <a:gd name="T0" fmla="*/ 0 w 13"/>
                  <a:gd name="T1" fmla="*/ 3 h 130"/>
                  <a:gd name="T2" fmla="*/ 0 w 13"/>
                  <a:gd name="T3" fmla="*/ 127 h 130"/>
                  <a:gd name="T4" fmla="*/ 4 w 13"/>
                  <a:gd name="T5" fmla="*/ 130 h 130"/>
                  <a:gd name="T6" fmla="*/ 9 w 13"/>
                  <a:gd name="T7" fmla="*/ 130 h 130"/>
                  <a:gd name="T8" fmla="*/ 13 w 13"/>
                  <a:gd name="T9" fmla="*/ 127 h 130"/>
                  <a:gd name="T10" fmla="*/ 13 w 13"/>
                  <a:gd name="T11" fmla="*/ 3 h 130"/>
                  <a:gd name="T12" fmla="*/ 9 w 13"/>
                  <a:gd name="T13" fmla="*/ 0 h 130"/>
                  <a:gd name="T14" fmla="*/ 4 w 13"/>
                  <a:gd name="T15" fmla="*/ 0 h 130"/>
                  <a:gd name="T16" fmla="*/ 0 w 13"/>
                  <a:gd name="T17" fmla="*/ 3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30">
                    <a:moveTo>
                      <a:pt x="0" y="3"/>
                    </a:moveTo>
                    <a:cubicBezTo>
                      <a:pt x="0" y="127"/>
                      <a:pt x="0" y="127"/>
                      <a:pt x="0" y="127"/>
                    </a:cubicBezTo>
                    <a:cubicBezTo>
                      <a:pt x="0" y="129"/>
                      <a:pt x="2" y="130"/>
                      <a:pt x="4" y="130"/>
                    </a:cubicBezTo>
                    <a:cubicBezTo>
                      <a:pt x="9" y="130"/>
                      <a:pt x="9" y="130"/>
                      <a:pt x="9" y="130"/>
                    </a:cubicBezTo>
                    <a:cubicBezTo>
                      <a:pt x="11" y="130"/>
                      <a:pt x="13" y="129"/>
                      <a:pt x="13" y="127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1"/>
                      <a:pt x="11" y="0"/>
                      <a:pt x="9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F9E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1" name="Rectangle 14">
                <a:extLst>
                  <a:ext uri="{FF2B5EF4-FFF2-40B4-BE49-F238E27FC236}">
                    <a16:creationId xmlns:a16="http://schemas.microsoft.com/office/drawing/2014/main" id="{B3183562-8F10-4C3D-9400-5AE4EEEA19A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486474" y="7718581"/>
                <a:ext cx="53192" cy="136780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2" name="Rectangle 15">
                <a:extLst>
                  <a:ext uri="{FF2B5EF4-FFF2-40B4-BE49-F238E27FC236}">
                    <a16:creationId xmlns:a16="http://schemas.microsoft.com/office/drawing/2014/main" id="{F844C690-E92A-487B-A53A-EE3AB648A3A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263114" y="7718581"/>
                <a:ext cx="53192" cy="136780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3" name="Rectangle 16">
                <a:extLst>
                  <a:ext uri="{FF2B5EF4-FFF2-40B4-BE49-F238E27FC236}">
                    <a16:creationId xmlns:a16="http://schemas.microsoft.com/office/drawing/2014/main" id="{65866348-8FD6-4996-BEA0-2FB4D8D41E1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486474" y="1145559"/>
                <a:ext cx="53192" cy="136780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4" name="Rectangle 17">
                <a:extLst>
                  <a:ext uri="{FF2B5EF4-FFF2-40B4-BE49-F238E27FC236}">
                    <a16:creationId xmlns:a16="http://schemas.microsoft.com/office/drawing/2014/main" id="{310E1971-2E08-47AC-8668-1424FF891E0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263114" y="1145559"/>
                <a:ext cx="53192" cy="136780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5" name="Oval 18">
                <a:extLst>
                  <a:ext uri="{FF2B5EF4-FFF2-40B4-BE49-F238E27FC236}">
                    <a16:creationId xmlns:a16="http://schemas.microsoft.com/office/drawing/2014/main" id="{236684B8-D88C-4E9B-8251-C3D34BF37B1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740288" y="970785"/>
                <a:ext cx="140579" cy="140579"/>
              </a:xfrm>
              <a:prstGeom prst="ellipse">
                <a:avLst/>
              </a:prstGeom>
              <a:solidFill>
                <a:srgbClr val="3C3E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pic>
          <p:nvPicPr>
            <p:cNvPr id="14361" name="Рисунок 4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5157" y="7420519"/>
              <a:ext cx="1816537" cy="3230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1AD2731C-B83A-4964-A8D2-748A50BD5E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979" y="311574"/>
            <a:ext cx="938631" cy="695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" name="Прямоугольник: скругленные верхние углы 119">
            <a:extLst>
              <a:ext uri="{FF2B5EF4-FFF2-40B4-BE49-F238E27FC236}">
                <a16:creationId xmlns:a16="http://schemas.microsoft.com/office/drawing/2014/main" id="{51CA24F2-3F50-4084-A688-C9607BDEED7A}"/>
              </a:ext>
            </a:extLst>
          </p:cNvPr>
          <p:cNvSpPr/>
          <p:nvPr/>
        </p:nvSpPr>
        <p:spPr>
          <a:xfrm rot="10800000">
            <a:off x="4645608" y="0"/>
            <a:ext cx="2900785" cy="1012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B3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346" name="TextBox 49"/>
          <p:cNvSpPr txBox="1">
            <a:spLocks noChangeArrowheads="1"/>
          </p:cNvSpPr>
          <p:nvPr/>
        </p:nvSpPr>
        <p:spPr bwMode="auto">
          <a:xfrm>
            <a:off x="8636556" y="5665365"/>
            <a:ext cx="33801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400" dirty="0">
                <a:solidFill>
                  <a:srgbClr val="10002B"/>
                </a:solidFill>
                <a:latin typeface="Rubrik New Light" panose="00000400000000000000" pitchFamily="2" charset="-52"/>
              </a:rPr>
              <a:t>Медицинская карта в смартфоне (информацию может вносить как клиент, так и врач по платным услугам, ДМС)</a:t>
            </a:r>
          </a:p>
        </p:txBody>
      </p:sp>
      <p:sp>
        <p:nvSpPr>
          <p:cNvPr id="14347" name="TextBox 50"/>
          <p:cNvSpPr txBox="1">
            <a:spLocks noChangeArrowheads="1"/>
          </p:cNvSpPr>
          <p:nvPr/>
        </p:nvSpPr>
        <p:spPr bwMode="auto">
          <a:xfrm>
            <a:off x="6575717" y="5665365"/>
            <a:ext cx="1768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400" dirty="0">
                <a:solidFill>
                  <a:srgbClr val="10002B"/>
                </a:solidFill>
                <a:latin typeface="Rubrik New Light" panose="00000400000000000000" pitchFamily="2" charset="-52"/>
              </a:rPr>
              <a:t>Телемедицинская консультация</a:t>
            </a:r>
          </a:p>
        </p:txBody>
      </p:sp>
      <p:sp>
        <p:nvSpPr>
          <p:cNvPr id="14348" name="TextBox 51"/>
          <p:cNvSpPr txBox="1">
            <a:spLocks noChangeArrowheads="1"/>
          </p:cNvSpPr>
          <p:nvPr/>
        </p:nvSpPr>
        <p:spPr bwMode="auto">
          <a:xfrm>
            <a:off x="3753341" y="5665365"/>
            <a:ext cx="166208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400" dirty="0">
                <a:solidFill>
                  <a:srgbClr val="10002B"/>
                </a:solidFill>
                <a:latin typeface="Rubrik New Light" panose="00000400000000000000" pitchFamily="2" charset="-52"/>
              </a:rPr>
              <a:t>Полис ОМС в смартфоне</a:t>
            </a:r>
          </a:p>
          <a:p>
            <a:pPr algn="ctr"/>
            <a:r>
              <a:rPr lang="ru-RU" altLang="ru-RU" sz="1400" dirty="0">
                <a:solidFill>
                  <a:srgbClr val="10002B"/>
                </a:solidFill>
                <a:latin typeface="Rubrik New Light" panose="00000400000000000000" pitchFamily="2" charset="-52"/>
              </a:rPr>
              <a:t>(ваш и ваших детей)</a:t>
            </a:r>
            <a:endParaRPr lang="en-US" altLang="ru-RU" sz="1400" dirty="0">
              <a:solidFill>
                <a:srgbClr val="10002B"/>
              </a:solidFill>
              <a:latin typeface="Rubrik New Light" panose="00000400000000000000" pitchFamily="2" charset="-52"/>
            </a:endParaRPr>
          </a:p>
        </p:txBody>
      </p:sp>
      <p:sp>
        <p:nvSpPr>
          <p:cNvPr id="14353" name="TextBox 26"/>
          <p:cNvSpPr txBox="1">
            <a:spLocks noChangeArrowheads="1"/>
          </p:cNvSpPr>
          <p:nvPr/>
        </p:nvSpPr>
        <p:spPr bwMode="auto">
          <a:xfrm>
            <a:off x="452597" y="5665365"/>
            <a:ext cx="249356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400" dirty="0">
                <a:solidFill>
                  <a:srgbClr val="10002B"/>
                </a:solidFill>
                <a:latin typeface="Rubrik New Light" panose="00000400000000000000" pitchFamily="2" charset="-52"/>
              </a:rPr>
              <a:t>Дружелюбный интерфейс, персональные уведомления (СМС, </a:t>
            </a:r>
            <a:r>
              <a:rPr lang="en-US" altLang="ru-RU" sz="1400" dirty="0">
                <a:solidFill>
                  <a:srgbClr val="10002B"/>
                </a:solidFill>
                <a:latin typeface="Rubrik New Light" panose="00000400000000000000" pitchFamily="2" charset="-52"/>
              </a:rPr>
              <a:t>e-mail</a:t>
            </a:r>
            <a:r>
              <a:rPr lang="ru-RU" altLang="ru-RU" sz="1400" dirty="0">
                <a:solidFill>
                  <a:srgbClr val="10002B"/>
                </a:solidFill>
                <a:latin typeface="Rubrik New Light" panose="00000400000000000000" pitchFamily="2" charset="-52"/>
              </a:rPr>
              <a:t>, </a:t>
            </a:r>
            <a:r>
              <a:rPr lang="en-US" altLang="ru-RU" sz="1400" dirty="0">
                <a:solidFill>
                  <a:srgbClr val="10002B"/>
                </a:solidFill>
                <a:latin typeface="Rubrik New Light" panose="00000400000000000000" pitchFamily="2" charset="-52"/>
              </a:rPr>
              <a:t>push</a:t>
            </a:r>
            <a:r>
              <a:rPr lang="ru-RU" altLang="ru-RU" sz="1400" dirty="0">
                <a:solidFill>
                  <a:srgbClr val="10002B"/>
                </a:solidFill>
                <a:latin typeface="Rubrik New Light" panose="00000400000000000000" pitchFamily="2" charset="-52"/>
              </a:rPr>
              <a:t> – уведомления)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2E627916-0A33-4BAA-A344-9BA4A28F6AFD}"/>
              </a:ext>
            </a:extLst>
          </p:cNvPr>
          <p:cNvSpPr txBox="1"/>
          <p:nvPr/>
        </p:nvSpPr>
        <p:spPr>
          <a:xfrm>
            <a:off x="11592991" y="6445968"/>
            <a:ext cx="397237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r>
              <a:rPr lang="ru-RU" sz="1400" dirty="0">
                <a:latin typeface="Rubrik New Light" panose="00000400000000000000" pitchFamily="2" charset="-52"/>
                <a:cs typeface="Segoe UI" panose="020B0502040204020203" pitchFamily="34" charset="0"/>
              </a:rPr>
              <a:t>13</a:t>
            </a:r>
          </a:p>
          <a:p>
            <a:pPr algn="r"/>
            <a:endParaRPr lang="ru-RU" sz="1400" dirty="0">
              <a:latin typeface="Rubrik New Light" panose="00000400000000000000" pitchFamily="2" charset="-52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104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E3129434-C689-4F06-8FF0-0741DA7E1F01}"/>
              </a:ext>
            </a:extLst>
          </p:cNvPr>
          <p:cNvSpPr/>
          <p:nvPr/>
        </p:nvSpPr>
        <p:spPr>
          <a:xfrm>
            <a:off x="510156" y="495300"/>
            <a:ext cx="11171685" cy="5950668"/>
          </a:xfrm>
          <a:prstGeom prst="roundRect">
            <a:avLst>
              <a:gd name="adj" fmla="val 6598"/>
            </a:avLst>
          </a:prstGeom>
          <a:gradFill flip="none" rotWithShape="1">
            <a:gsLst>
              <a:gs pos="4000">
                <a:srgbClr val="009B3A"/>
              </a:gs>
              <a:gs pos="100000">
                <a:srgbClr val="07B4A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Полилиния: фигура 46">
            <a:extLst>
              <a:ext uri="{FF2B5EF4-FFF2-40B4-BE49-F238E27FC236}">
                <a16:creationId xmlns:a16="http://schemas.microsoft.com/office/drawing/2014/main" id="{C46BE2E9-81A9-49CC-BD1B-A7F454DB3201}"/>
              </a:ext>
            </a:extLst>
          </p:cNvPr>
          <p:cNvSpPr/>
          <p:nvPr/>
        </p:nvSpPr>
        <p:spPr>
          <a:xfrm>
            <a:off x="6845300" y="2186636"/>
            <a:ext cx="4833656" cy="4306229"/>
          </a:xfrm>
          <a:custGeom>
            <a:avLst/>
            <a:gdLst>
              <a:gd name="connsiteX0" fmla="*/ 5111928 w 5111928"/>
              <a:gd name="connsiteY0" fmla="*/ 0 h 5127872"/>
              <a:gd name="connsiteX1" fmla="*/ 5111928 w 5111928"/>
              <a:gd name="connsiteY1" fmla="*/ 985938 h 5127872"/>
              <a:gd name="connsiteX2" fmla="*/ 4945687 w 5111928"/>
              <a:gd name="connsiteY2" fmla="*/ 990142 h 5127872"/>
              <a:gd name="connsiteX3" fmla="*/ 1027535 w 5111928"/>
              <a:gd name="connsiteY3" fmla="*/ 4713409 h 5127872"/>
              <a:gd name="connsiteX4" fmla="*/ 1006607 w 5111928"/>
              <a:gd name="connsiteY4" fmla="*/ 5127872 h 5127872"/>
              <a:gd name="connsiteX5" fmla="*/ 0 w 5111928"/>
              <a:gd name="connsiteY5" fmla="*/ 5127872 h 5127872"/>
              <a:gd name="connsiteX6" fmla="*/ 6429 w 5111928"/>
              <a:gd name="connsiteY6" fmla="*/ 4873624 h 5127872"/>
              <a:gd name="connsiteX7" fmla="*/ 4874037 w 5111928"/>
              <a:gd name="connsiteY7" fmla="*/ 6015 h 512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11928" h="5127872">
                <a:moveTo>
                  <a:pt x="5111928" y="0"/>
                </a:moveTo>
                <a:lnTo>
                  <a:pt x="5111928" y="985938"/>
                </a:lnTo>
                <a:lnTo>
                  <a:pt x="4945687" y="990142"/>
                </a:lnTo>
                <a:cubicBezTo>
                  <a:pt x="2892776" y="1094204"/>
                  <a:pt x="1233137" y="2688881"/>
                  <a:pt x="1027535" y="4713409"/>
                </a:cubicBezTo>
                <a:lnTo>
                  <a:pt x="1006607" y="5127872"/>
                </a:lnTo>
                <a:lnTo>
                  <a:pt x="0" y="5127872"/>
                </a:lnTo>
                <a:lnTo>
                  <a:pt x="6429" y="4873624"/>
                </a:lnTo>
                <a:cubicBezTo>
                  <a:pt x="139621" y="2246058"/>
                  <a:pt x="2246471" y="139206"/>
                  <a:pt x="4874037" y="6015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56000"/>
                </a:schemeClr>
              </a:gs>
              <a:gs pos="51000">
                <a:srgbClr val="FFFFFF">
                  <a:alpha val="0"/>
                </a:srgbClr>
              </a:gs>
              <a:gs pos="74000">
                <a:schemeClr val="bg1">
                  <a:alpha val="0"/>
                </a:schemeClr>
              </a:gs>
              <a:gs pos="100000">
                <a:schemeClr val="bg1">
                  <a:alpha val="9700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45" name="Прямоугольник: скругленные углы 144">
            <a:extLst>
              <a:ext uri="{FF2B5EF4-FFF2-40B4-BE49-F238E27FC236}">
                <a16:creationId xmlns:a16="http://schemas.microsoft.com/office/drawing/2014/main" id="{EBC8BC5E-D6E5-4640-9C66-BC7904002113}"/>
              </a:ext>
            </a:extLst>
          </p:cNvPr>
          <p:cNvSpPr/>
          <p:nvPr/>
        </p:nvSpPr>
        <p:spPr>
          <a:xfrm>
            <a:off x="8432252" y="4457700"/>
            <a:ext cx="3115964" cy="2271693"/>
          </a:xfrm>
          <a:prstGeom prst="roundRect">
            <a:avLst>
              <a:gd name="adj" fmla="val 7163"/>
            </a:avLst>
          </a:prstGeom>
          <a:solidFill>
            <a:schemeClr val="bg1"/>
          </a:solidFill>
          <a:ln>
            <a:noFill/>
          </a:ln>
          <a:effectLst>
            <a:outerShdw blurRad="228600" dist="381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6" name="Rectangle 3">
            <a:extLst>
              <a:ext uri="{FF2B5EF4-FFF2-40B4-BE49-F238E27FC236}">
                <a16:creationId xmlns:a16="http://schemas.microsoft.com/office/drawing/2014/main" id="{AE8857D0-021B-4198-A653-F9532C073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2252" y="5590732"/>
            <a:ext cx="3115964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u="none" strike="noStrike" cap="none" normalizeH="0" baseline="0" dirty="0">
                <a:ln>
                  <a:noFill/>
                </a:ln>
                <a:solidFill>
                  <a:srgbClr val="10002B"/>
                </a:solidFill>
                <a:effectLst/>
                <a:latin typeface="Rubrik New Light" panose="00000400000000000000" pitchFamily="2" charset="-52"/>
                <a:cs typeface="Arial" panose="020B0604020202020204" pitchFamily="34" charset="0"/>
              </a:rPr>
              <a:t>Телеграм-канал "АК БАРС МЕДИЦИНА"</a:t>
            </a:r>
            <a:br>
              <a:rPr kumimoji="0" lang="ru-RU" altLang="ru-RU" sz="1100" b="0" u="none" strike="noStrike" cap="none" normalizeH="0" baseline="0" dirty="0">
                <a:ln>
                  <a:noFill/>
                </a:ln>
                <a:solidFill>
                  <a:srgbClr val="10002B"/>
                </a:solidFill>
                <a:effectLst/>
                <a:latin typeface="Rubrik New Light" panose="00000400000000000000" pitchFamily="2" charset="-52"/>
                <a:cs typeface="Arial" panose="020B0604020202020204" pitchFamily="34" charset="0"/>
              </a:rPr>
            </a:br>
            <a:r>
              <a:rPr kumimoji="0" lang="ru-RU" altLang="ru-RU" sz="1100" b="0" u="none" strike="noStrike" cap="none" normalizeH="0" baseline="0" dirty="0">
                <a:ln>
                  <a:noFill/>
                </a:ln>
                <a:solidFill>
                  <a:srgbClr val="009B3A"/>
                </a:solidFill>
                <a:effectLst/>
                <a:latin typeface="Rubrik New Light" panose="00000400000000000000" pitchFamily="2" charset="-52"/>
                <a:cs typeface="Arial" panose="020B0604020202020204" pitchFamily="34" charset="0"/>
              </a:rPr>
              <a:t>https://t.me/akbarsmedicina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100" b="0" u="none" strike="noStrike" cap="none" normalizeH="0" baseline="0" dirty="0">
              <a:ln>
                <a:noFill/>
              </a:ln>
              <a:solidFill>
                <a:srgbClr val="10002B"/>
              </a:solidFill>
              <a:effectLst/>
              <a:latin typeface="Rubrik New Light" panose="00000400000000000000" pitchFamily="2" charset="-52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u="none" strike="noStrike" cap="none" normalizeH="0" baseline="0" dirty="0">
                <a:ln>
                  <a:noFill/>
                </a:ln>
                <a:solidFill>
                  <a:srgbClr val="10002B"/>
                </a:solidFill>
                <a:effectLst/>
                <a:latin typeface="Rubrik New Light" panose="00000400000000000000" pitchFamily="2" charset="-52"/>
                <a:cs typeface="Arial" panose="020B0604020202020204" pitchFamily="34" charset="0"/>
              </a:rPr>
              <a:t>Страница ВКонтакте "Медицинский центр "АК БАРС МЕДИЦИНА"</a:t>
            </a:r>
            <a:br>
              <a:rPr kumimoji="0" lang="ru-RU" altLang="ru-RU" sz="1100" b="0" u="none" strike="noStrike" cap="none" normalizeH="0" baseline="0" dirty="0">
                <a:ln>
                  <a:noFill/>
                </a:ln>
                <a:solidFill>
                  <a:srgbClr val="10002B"/>
                </a:solidFill>
                <a:effectLst/>
                <a:latin typeface="Rubrik New Light" panose="00000400000000000000" pitchFamily="2" charset="-52"/>
                <a:cs typeface="Arial" panose="020B0604020202020204" pitchFamily="34" charset="0"/>
              </a:rPr>
            </a:br>
            <a:r>
              <a:rPr kumimoji="0" lang="ru-RU" altLang="ru-RU" sz="1100" b="0" u="none" strike="noStrike" cap="none" normalizeH="0" baseline="0" dirty="0">
                <a:ln>
                  <a:noFill/>
                </a:ln>
                <a:solidFill>
                  <a:srgbClr val="009B3A"/>
                </a:solidFill>
                <a:effectLst/>
                <a:latin typeface="Rubrik New Light" panose="00000400000000000000" pitchFamily="2" charset="-52"/>
                <a:cs typeface="Arial" panose="020B0604020202020204" pitchFamily="34" charset="0"/>
              </a:rPr>
              <a:t>https://vk.com/akbars.medicina</a:t>
            </a:r>
          </a:p>
        </p:txBody>
      </p:sp>
      <p:sp>
        <p:nvSpPr>
          <p:cNvPr id="45" name="Полилиния: фигура 44">
            <a:extLst>
              <a:ext uri="{FF2B5EF4-FFF2-40B4-BE49-F238E27FC236}">
                <a16:creationId xmlns:a16="http://schemas.microsoft.com/office/drawing/2014/main" id="{7079CB8A-91EF-40DC-9FC3-F03BE7647E9F}"/>
              </a:ext>
            </a:extLst>
          </p:cNvPr>
          <p:cNvSpPr/>
          <p:nvPr/>
        </p:nvSpPr>
        <p:spPr>
          <a:xfrm>
            <a:off x="520478" y="495300"/>
            <a:ext cx="3807825" cy="3575893"/>
          </a:xfrm>
          <a:custGeom>
            <a:avLst/>
            <a:gdLst>
              <a:gd name="connsiteX0" fmla="*/ 3272387 w 4087274"/>
              <a:gd name="connsiteY0" fmla="*/ 0 h 3866059"/>
              <a:gd name="connsiteX1" fmla="*/ 4087274 w 4087274"/>
              <a:gd name="connsiteY1" fmla="*/ 0 h 3866059"/>
              <a:gd name="connsiteX2" fmla="*/ 4086481 w 4087274"/>
              <a:gd name="connsiteY2" fmla="*/ 10428 h 3866059"/>
              <a:gd name="connsiteX3" fmla="*/ 29830 w 4087274"/>
              <a:gd name="connsiteY3" fmla="*/ 3865305 h 3866059"/>
              <a:gd name="connsiteX4" fmla="*/ 0 w 4087274"/>
              <a:gd name="connsiteY4" fmla="*/ 3866059 h 3866059"/>
              <a:gd name="connsiteX5" fmla="*/ 0 w 4087274"/>
              <a:gd name="connsiteY5" fmla="*/ 3041904 h 3866059"/>
              <a:gd name="connsiteX6" fmla="*/ 4920 w 4087274"/>
              <a:gd name="connsiteY6" fmla="*/ 3041779 h 3866059"/>
              <a:gd name="connsiteX7" fmla="*/ 3230996 w 4087274"/>
              <a:gd name="connsiteY7" fmla="*/ 271206 h 3866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87274" h="3866059">
                <a:moveTo>
                  <a:pt x="3272387" y="0"/>
                </a:moveTo>
                <a:lnTo>
                  <a:pt x="4087274" y="0"/>
                </a:lnTo>
                <a:lnTo>
                  <a:pt x="4086481" y="10428"/>
                </a:lnTo>
                <a:cubicBezTo>
                  <a:pt x="3873611" y="2106518"/>
                  <a:pt x="2155308" y="3757564"/>
                  <a:pt x="29830" y="3865305"/>
                </a:cubicBezTo>
                <a:lnTo>
                  <a:pt x="0" y="3866059"/>
                </a:lnTo>
                <a:lnTo>
                  <a:pt x="0" y="3041904"/>
                </a:lnTo>
                <a:lnTo>
                  <a:pt x="4920" y="3041779"/>
                </a:lnTo>
                <a:cubicBezTo>
                  <a:pt x="1604338" y="2960705"/>
                  <a:pt x="2918490" y="1798388"/>
                  <a:pt x="3230996" y="271206"/>
                </a:cubicBezTo>
                <a:close/>
              </a:path>
            </a:pathLst>
          </a:custGeom>
          <a:gradFill flip="none" rotWithShape="1">
            <a:gsLst>
              <a:gs pos="0">
                <a:srgbClr val="53D585">
                  <a:alpha val="0"/>
                </a:srgbClr>
              </a:gs>
              <a:gs pos="50000">
                <a:srgbClr val="1EB263">
                  <a:alpha val="53000"/>
                </a:srgbClr>
              </a:gs>
              <a:gs pos="100000">
                <a:schemeClr val="bg1">
                  <a:alpha val="6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93E37147-DEE9-4BD9-8820-2E317ECCF1EC}"/>
              </a:ext>
            </a:extLst>
          </p:cNvPr>
          <p:cNvSpPr/>
          <p:nvPr/>
        </p:nvSpPr>
        <p:spPr>
          <a:xfrm>
            <a:off x="818732" y="4457700"/>
            <a:ext cx="3115964" cy="2271693"/>
          </a:xfrm>
          <a:prstGeom prst="roundRect">
            <a:avLst>
              <a:gd name="adj" fmla="val 7163"/>
            </a:avLst>
          </a:prstGeom>
          <a:solidFill>
            <a:schemeClr val="bg1"/>
          </a:solidFill>
          <a:ln>
            <a:noFill/>
          </a:ln>
          <a:effectLst>
            <a:outerShdw blurRad="228600" dist="381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верхние углы 5">
            <a:extLst>
              <a:ext uri="{FF2B5EF4-FFF2-40B4-BE49-F238E27FC236}">
                <a16:creationId xmlns:a16="http://schemas.microsoft.com/office/drawing/2014/main" id="{3D58729B-196A-4934-8E51-D538391FE55A}"/>
              </a:ext>
            </a:extLst>
          </p:cNvPr>
          <p:cNvSpPr/>
          <p:nvPr/>
        </p:nvSpPr>
        <p:spPr>
          <a:xfrm rot="10800000">
            <a:off x="4645608" y="0"/>
            <a:ext cx="2900785" cy="1012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B3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62AA5936-DA5D-4E19-8FAE-DFCA18B0252B}"/>
              </a:ext>
            </a:extLst>
          </p:cNvPr>
          <p:cNvSpPr/>
          <p:nvPr/>
        </p:nvSpPr>
        <p:spPr>
          <a:xfrm>
            <a:off x="886165" y="705186"/>
            <a:ext cx="876583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Rubrik New Light" panose="00000400000000000000" pitchFamily="2" charset="-52"/>
              </a:rPr>
              <a:t>Каналы коммуникации</a:t>
            </a:r>
          </a:p>
          <a:p>
            <a:r>
              <a:rPr lang="ru-RU" sz="1600" dirty="0">
                <a:solidFill>
                  <a:schemeClr val="bg1"/>
                </a:solidFill>
                <a:latin typeface="Rubrik New Light" panose="00000400000000000000" pitchFamily="2" charset="-52"/>
              </a:rPr>
              <a:t>Аккаунты в социальных сетях (ВК, </a:t>
            </a:r>
            <a:r>
              <a:rPr lang="ru-RU" sz="1600" dirty="0" err="1">
                <a:solidFill>
                  <a:schemeClr val="bg1"/>
                </a:solidFill>
                <a:latin typeface="Rubrik New Light" panose="00000400000000000000" pitchFamily="2" charset="-52"/>
              </a:rPr>
              <a:t>Телеграм</a:t>
            </a:r>
            <a:r>
              <a:rPr lang="ru-RU" sz="1600" dirty="0">
                <a:solidFill>
                  <a:schemeClr val="bg1"/>
                </a:solidFill>
                <a:latin typeface="Rubrik New Light" panose="00000400000000000000" pitchFamily="2" charset="-52"/>
              </a:rPr>
              <a:t>), корпоративный блог</a:t>
            </a:r>
          </a:p>
          <a:p>
            <a:r>
              <a:rPr lang="ru-RU" sz="1600" dirty="0">
                <a:solidFill>
                  <a:schemeClr val="bg1"/>
                </a:solidFill>
                <a:latin typeface="Rubrik New Light" panose="00000400000000000000" pitchFamily="2" charset="-52"/>
              </a:rPr>
              <a:t>Можете узнать новости, поделиться своими достижениями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81BF992-41EC-4D3D-B102-A63817F7C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7204" y="816497"/>
            <a:ext cx="938631" cy="69723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1CB84B5-C370-487F-9BAE-A8E7B0D50EEE}"/>
              </a:ext>
            </a:extLst>
          </p:cNvPr>
          <p:cNvGrpSpPr/>
          <p:nvPr/>
        </p:nvGrpSpPr>
        <p:grpSpPr>
          <a:xfrm>
            <a:off x="1502560" y="1818225"/>
            <a:ext cx="1812140" cy="3651283"/>
            <a:chOff x="1188080" y="2165046"/>
            <a:chExt cx="2277025" cy="4587981"/>
          </a:xfrm>
        </p:grpSpPr>
        <p:grpSp>
          <p:nvGrpSpPr>
            <p:cNvPr id="24" name="Group 20">
              <a:extLst>
                <a:ext uri="{FF2B5EF4-FFF2-40B4-BE49-F238E27FC236}">
                  <a16:creationId xmlns:a16="http://schemas.microsoft.com/office/drawing/2014/main" id="{E886FBCB-FE02-46B7-B357-101EB89E6B2D}"/>
                </a:ext>
              </a:extLst>
            </p:cNvPr>
            <p:cNvGrpSpPr/>
            <p:nvPr/>
          </p:nvGrpSpPr>
          <p:grpSpPr>
            <a:xfrm>
              <a:off x="1188080" y="2165046"/>
              <a:ext cx="2277025" cy="4587981"/>
              <a:chOff x="6467477" y="549048"/>
              <a:chExt cx="3883024" cy="7868629"/>
            </a:xfrm>
            <a:effectLst>
              <a:outerShdw blurRad="495300" dist="50800" dir="5400000" sx="94000" sy="94000" algn="ctr" rotWithShape="0">
                <a:srgbClr val="000000">
                  <a:alpha val="37000"/>
                </a:srgbClr>
              </a:outerShdw>
            </a:effectLst>
          </p:grpSpPr>
          <p:sp>
            <p:nvSpPr>
              <p:cNvPr id="27" name="Freeform 5">
                <a:extLst>
                  <a:ext uri="{FF2B5EF4-FFF2-40B4-BE49-F238E27FC236}">
                    <a16:creationId xmlns:a16="http://schemas.microsoft.com/office/drawing/2014/main" id="{4F8A867D-395D-40FE-8661-72CFF9448C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01108" y="2201802"/>
                <a:ext cx="49393" cy="554717"/>
              </a:xfrm>
              <a:custGeom>
                <a:avLst/>
                <a:gdLst>
                  <a:gd name="T0" fmla="*/ 0 w 11"/>
                  <a:gd name="T1" fmla="*/ 4 h 126"/>
                  <a:gd name="T2" fmla="*/ 0 w 11"/>
                  <a:gd name="T3" fmla="*/ 123 h 126"/>
                  <a:gd name="T4" fmla="*/ 3 w 11"/>
                  <a:gd name="T5" fmla="*/ 126 h 126"/>
                  <a:gd name="T6" fmla="*/ 8 w 11"/>
                  <a:gd name="T7" fmla="*/ 126 h 126"/>
                  <a:gd name="T8" fmla="*/ 11 w 11"/>
                  <a:gd name="T9" fmla="*/ 123 h 126"/>
                  <a:gd name="T10" fmla="*/ 11 w 11"/>
                  <a:gd name="T11" fmla="*/ 4 h 126"/>
                  <a:gd name="T12" fmla="*/ 8 w 11"/>
                  <a:gd name="T13" fmla="*/ 0 h 126"/>
                  <a:gd name="T14" fmla="*/ 3 w 11"/>
                  <a:gd name="T15" fmla="*/ 0 h 126"/>
                  <a:gd name="T16" fmla="*/ 0 w 11"/>
                  <a:gd name="T17" fmla="*/ 4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26">
                    <a:moveTo>
                      <a:pt x="0" y="4"/>
                    </a:moveTo>
                    <a:cubicBezTo>
                      <a:pt x="0" y="123"/>
                      <a:pt x="0" y="123"/>
                      <a:pt x="0" y="123"/>
                    </a:cubicBezTo>
                    <a:cubicBezTo>
                      <a:pt x="0" y="125"/>
                      <a:pt x="1" y="126"/>
                      <a:pt x="3" y="126"/>
                    </a:cubicBezTo>
                    <a:cubicBezTo>
                      <a:pt x="8" y="126"/>
                      <a:pt x="8" y="126"/>
                      <a:pt x="8" y="126"/>
                    </a:cubicBezTo>
                    <a:cubicBezTo>
                      <a:pt x="9" y="126"/>
                      <a:pt x="11" y="125"/>
                      <a:pt x="11" y="12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2"/>
                      <a:pt x="9" y="0"/>
                      <a:pt x="8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F9E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8" name="Rectangle 6">
                <a:extLst>
                  <a:ext uri="{FF2B5EF4-FFF2-40B4-BE49-F238E27FC236}">
                    <a16:creationId xmlns:a16="http://schemas.microsoft.com/office/drawing/2014/main" id="{7F167069-EA9E-4D5C-9AF0-593679CF422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263114" y="7684386"/>
                <a:ext cx="53192" cy="136780"/>
              </a:xfrm>
              <a:prstGeom prst="rect">
                <a:avLst/>
              </a:prstGeom>
              <a:solidFill>
                <a:srgbClr val="BC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9" name="Rectangle 7">
                <a:extLst>
                  <a:ext uri="{FF2B5EF4-FFF2-40B4-BE49-F238E27FC236}">
                    <a16:creationId xmlns:a16="http://schemas.microsoft.com/office/drawing/2014/main" id="{3CA00798-A1E2-4120-95EE-52D5CDAB40B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263114" y="1111364"/>
                <a:ext cx="53192" cy="136780"/>
              </a:xfrm>
              <a:prstGeom prst="rect">
                <a:avLst/>
              </a:prstGeom>
              <a:solidFill>
                <a:srgbClr val="BC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3152BB07-7196-4A37-B9FC-110D5DA4C54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486474" y="549048"/>
                <a:ext cx="3829832" cy="7868629"/>
              </a:xfrm>
              <a:custGeom>
                <a:avLst/>
                <a:gdLst>
                  <a:gd name="T0" fmla="*/ 738 w 868"/>
                  <a:gd name="T1" fmla="*/ 0 h 1791"/>
                  <a:gd name="T2" fmla="*/ 127 w 868"/>
                  <a:gd name="T3" fmla="*/ 0 h 1791"/>
                  <a:gd name="T4" fmla="*/ 0 w 868"/>
                  <a:gd name="T5" fmla="*/ 128 h 1791"/>
                  <a:gd name="T6" fmla="*/ 0 w 868"/>
                  <a:gd name="T7" fmla="*/ 1664 h 1791"/>
                  <a:gd name="T8" fmla="*/ 127 w 868"/>
                  <a:gd name="T9" fmla="*/ 1791 h 1791"/>
                  <a:gd name="T10" fmla="*/ 738 w 868"/>
                  <a:gd name="T11" fmla="*/ 1791 h 1791"/>
                  <a:gd name="T12" fmla="*/ 868 w 868"/>
                  <a:gd name="T13" fmla="*/ 1664 h 1791"/>
                  <a:gd name="T14" fmla="*/ 868 w 868"/>
                  <a:gd name="T15" fmla="*/ 128 h 1791"/>
                  <a:gd name="T16" fmla="*/ 738 w 868"/>
                  <a:gd name="T17" fmla="*/ 0 h 1791"/>
                  <a:gd name="T18" fmla="*/ 847 w 868"/>
                  <a:gd name="T19" fmla="*/ 1654 h 1791"/>
                  <a:gd name="T20" fmla="*/ 732 w 868"/>
                  <a:gd name="T21" fmla="*/ 1769 h 1791"/>
                  <a:gd name="T22" fmla="*/ 134 w 868"/>
                  <a:gd name="T23" fmla="*/ 1769 h 1791"/>
                  <a:gd name="T24" fmla="*/ 19 w 868"/>
                  <a:gd name="T25" fmla="*/ 1654 h 1791"/>
                  <a:gd name="T26" fmla="*/ 19 w 868"/>
                  <a:gd name="T27" fmla="*/ 131 h 1791"/>
                  <a:gd name="T28" fmla="*/ 134 w 868"/>
                  <a:gd name="T29" fmla="*/ 16 h 1791"/>
                  <a:gd name="T30" fmla="*/ 732 w 868"/>
                  <a:gd name="T31" fmla="*/ 16 h 1791"/>
                  <a:gd name="T32" fmla="*/ 847 w 868"/>
                  <a:gd name="T33" fmla="*/ 131 h 1791"/>
                  <a:gd name="T34" fmla="*/ 847 w 868"/>
                  <a:gd name="T35" fmla="*/ 1654 h 1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68" h="1791">
                    <a:moveTo>
                      <a:pt x="738" y="0"/>
                    </a:moveTo>
                    <a:cubicBezTo>
                      <a:pt x="127" y="0"/>
                      <a:pt x="127" y="0"/>
                      <a:pt x="127" y="0"/>
                    </a:cubicBezTo>
                    <a:cubicBezTo>
                      <a:pt x="57" y="0"/>
                      <a:pt x="0" y="57"/>
                      <a:pt x="0" y="128"/>
                    </a:cubicBezTo>
                    <a:cubicBezTo>
                      <a:pt x="0" y="1664"/>
                      <a:pt x="0" y="1664"/>
                      <a:pt x="0" y="1664"/>
                    </a:cubicBezTo>
                    <a:cubicBezTo>
                      <a:pt x="0" y="1734"/>
                      <a:pt x="57" y="1791"/>
                      <a:pt x="127" y="1791"/>
                    </a:cubicBezTo>
                    <a:cubicBezTo>
                      <a:pt x="738" y="1791"/>
                      <a:pt x="738" y="1791"/>
                      <a:pt x="738" y="1791"/>
                    </a:cubicBezTo>
                    <a:cubicBezTo>
                      <a:pt x="809" y="1791"/>
                      <a:pt x="866" y="1734"/>
                      <a:pt x="868" y="1664"/>
                    </a:cubicBezTo>
                    <a:cubicBezTo>
                      <a:pt x="868" y="128"/>
                      <a:pt x="868" y="128"/>
                      <a:pt x="868" y="128"/>
                    </a:cubicBezTo>
                    <a:cubicBezTo>
                      <a:pt x="866" y="57"/>
                      <a:pt x="809" y="0"/>
                      <a:pt x="738" y="0"/>
                    </a:cubicBezTo>
                    <a:close/>
                    <a:moveTo>
                      <a:pt x="847" y="1654"/>
                    </a:moveTo>
                    <a:cubicBezTo>
                      <a:pt x="847" y="1718"/>
                      <a:pt x="796" y="1769"/>
                      <a:pt x="732" y="1769"/>
                    </a:cubicBezTo>
                    <a:cubicBezTo>
                      <a:pt x="134" y="1769"/>
                      <a:pt x="134" y="1769"/>
                      <a:pt x="134" y="1769"/>
                    </a:cubicBezTo>
                    <a:cubicBezTo>
                      <a:pt x="71" y="1769"/>
                      <a:pt x="19" y="1718"/>
                      <a:pt x="19" y="1654"/>
                    </a:cubicBezTo>
                    <a:cubicBezTo>
                      <a:pt x="19" y="131"/>
                      <a:pt x="19" y="131"/>
                      <a:pt x="19" y="131"/>
                    </a:cubicBezTo>
                    <a:cubicBezTo>
                      <a:pt x="19" y="68"/>
                      <a:pt x="71" y="16"/>
                      <a:pt x="134" y="16"/>
                    </a:cubicBezTo>
                    <a:cubicBezTo>
                      <a:pt x="732" y="16"/>
                      <a:pt x="732" y="16"/>
                      <a:pt x="732" y="16"/>
                    </a:cubicBezTo>
                    <a:cubicBezTo>
                      <a:pt x="796" y="16"/>
                      <a:pt x="847" y="68"/>
                      <a:pt x="847" y="131"/>
                    </a:cubicBezTo>
                    <a:lnTo>
                      <a:pt x="847" y="1654"/>
                    </a:lnTo>
                    <a:close/>
                  </a:path>
                </a:pathLst>
              </a:custGeom>
              <a:solidFill>
                <a:srgbClr val="F9E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3" name="Freeform 9">
                <a:extLst>
                  <a:ext uri="{FF2B5EF4-FFF2-40B4-BE49-F238E27FC236}">
                    <a16:creationId xmlns:a16="http://schemas.microsoft.com/office/drawing/2014/main" id="{0EC54CDD-D6A1-460C-8B2C-9DAB947723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43465" y="602240"/>
                <a:ext cx="3719648" cy="7766043"/>
              </a:xfrm>
              <a:custGeom>
                <a:avLst/>
                <a:gdLst>
                  <a:gd name="T0" fmla="*/ 718 w 843"/>
                  <a:gd name="T1" fmla="*/ 1768 h 1768"/>
                  <a:gd name="T2" fmla="*/ 120 w 843"/>
                  <a:gd name="T3" fmla="*/ 1768 h 1768"/>
                  <a:gd name="T4" fmla="*/ 0 w 843"/>
                  <a:gd name="T5" fmla="*/ 1648 h 1768"/>
                  <a:gd name="T6" fmla="*/ 0 w 843"/>
                  <a:gd name="T7" fmla="*/ 120 h 1768"/>
                  <a:gd name="T8" fmla="*/ 120 w 843"/>
                  <a:gd name="T9" fmla="*/ 0 h 1768"/>
                  <a:gd name="T10" fmla="*/ 718 w 843"/>
                  <a:gd name="T11" fmla="*/ 0 h 1768"/>
                  <a:gd name="T12" fmla="*/ 843 w 843"/>
                  <a:gd name="T13" fmla="*/ 125 h 1768"/>
                  <a:gd name="T14" fmla="*/ 843 w 843"/>
                  <a:gd name="T15" fmla="*/ 1643 h 1768"/>
                  <a:gd name="T16" fmla="*/ 718 w 843"/>
                  <a:gd name="T17" fmla="*/ 1768 h 17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3" h="1768">
                    <a:moveTo>
                      <a:pt x="718" y="1768"/>
                    </a:moveTo>
                    <a:cubicBezTo>
                      <a:pt x="120" y="1768"/>
                      <a:pt x="120" y="1768"/>
                      <a:pt x="120" y="1768"/>
                    </a:cubicBezTo>
                    <a:cubicBezTo>
                      <a:pt x="54" y="1768"/>
                      <a:pt x="0" y="1714"/>
                      <a:pt x="0" y="1648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0" y="54"/>
                      <a:pt x="54" y="0"/>
                      <a:pt x="120" y="0"/>
                    </a:cubicBezTo>
                    <a:cubicBezTo>
                      <a:pt x="718" y="0"/>
                      <a:pt x="718" y="0"/>
                      <a:pt x="718" y="0"/>
                    </a:cubicBezTo>
                    <a:cubicBezTo>
                      <a:pt x="787" y="0"/>
                      <a:pt x="843" y="56"/>
                      <a:pt x="843" y="125"/>
                    </a:cubicBezTo>
                    <a:cubicBezTo>
                      <a:pt x="843" y="1643"/>
                      <a:pt x="843" y="1643"/>
                      <a:pt x="843" y="1643"/>
                    </a:cubicBezTo>
                    <a:cubicBezTo>
                      <a:pt x="843" y="1712"/>
                      <a:pt x="787" y="1768"/>
                      <a:pt x="718" y="1768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4" name="Rectangle 10">
                <a:extLst>
                  <a:ext uri="{FF2B5EF4-FFF2-40B4-BE49-F238E27FC236}">
                    <a16:creationId xmlns:a16="http://schemas.microsoft.com/office/drawing/2014/main" id="{C10A235A-1AF0-40B0-B721-A74A720D514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703042" y="1517904"/>
                <a:ext cx="3400495" cy="590052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pic>
            <p:nvPicPr>
              <p:cNvPr id="36" name="Picture 11">
                <a:extLst>
                  <a:ext uri="{FF2B5EF4-FFF2-40B4-BE49-F238E27FC236}">
                    <a16:creationId xmlns:a16="http://schemas.microsoft.com/office/drawing/2014/main" id="{C9EBC826-7E8C-4FF6-B471-728E3975C6A7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74638" y="7581801"/>
                <a:ext cx="649703" cy="6459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" name="Oval 8">
                <a:extLst>
                  <a:ext uri="{FF2B5EF4-FFF2-40B4-BE49-F238E27FC236}">
                    <a16:creationId xmlns:a16="http://schemas.microsoft.com/office/drawing/2014/main" id="{BAB25134-673A-4195-B18B-517E1A89C1B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8127831" y="7631194"/>
                <a:ext cx="547119" cy="547118"/>
              </a:xfrm>
              <a:prstGeom prst="ellipse">
                <a:avLst/>
              </a:pr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" name="Oval 9">
                <a:extLst>
                  <a:ext uri="{FF2B5EF4-FFF2-40B4-BE49-F238E27FC236}">
                    <a16:creationId xmlns:a16="http://schemas.microsoft.com/office/drawing/2014/main" id="{B37086A3-39B5-4043-8975-F205A89A416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8340599" y="761816"/>
                <a:ext cx="102585" cy="102585"/>
              </a:xfrm>
              <a:prstGeom prst="ellipse">
                <a:avLst/>
              </a:prstGeom>
              <a:solidFill>
                <a:srgbClr val="3C3E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0" name="Freeform 10">
                <a:extLst>
                  <a:ext uri="{FF2B5EF4-FFF2-40B4-BE49-F238E27FC236}">
                    <a16:creationId xmlns:a16="http://schemas.microsoft.com/office/drawing/2014/main" id="{CC42FF69-6A3D-45B3-B6AA-2B5C02FFE76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089836" y="993582"/>
                <a:ext cx="615509" cy="83588"/>
              </a:xfrm>
              <a:custGeom>
                <a:avLst/>
                <a:gdLst>
                  <a:gd name="T0" fmla="*/ 130 w 139"/>
                  <a:gd name="T1" fmla="*/ 19 h 19"/>
                  <a:gd name="T2" fmla="*/ 10 w 139"/>
                  <a:gd name="T3" fmla="*/ 19 h 19"/>
                  <a:gd name="T4" fmla="*/ 0 w 139"/>
                  <a:gd name="T5" fmla="*/ 9 h 19"/>
                  <a:gd name="T6" fmla="*/ 0 w 139"/>
                  <a:gd name="T7" fmla="*/ 9 h 19"/>
                  <a:gd name="T8" fmla="*/ 10 w 139"/>
                  <a:gd name="T9" fmla="*/ 0 h 19"/>
                  <a:gd name="T10" fmla="*/ 130 w 139"/>
                  <a:gd name="T11" fmla="*/ 0 h 19"/>
                  <a:gd name="T12" fmla="*/ 139 w 139"/>
                  <a:gd name="T13" fmla="*/ 9 h 19"/>
                  <a:gd name="T14" fmla="*/ 139 w 139"/>
                  <a:gd name="T15" fmla="*/ 9 h 19"/>
                  <a:gd name="T16" fmla="*/ 130 w 139"/>
                  <a:gd name="T1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9" h="19">
                    <a:moveTo>
                      <a:pt x="130" y="19"/>
                    </a:moveTo>
                    <a:cubicBezTo>
                      <a:pt x="10" y="19"/>
                      <a:pt x="10" y="19"/>
                      <a:pt x="10" y="19"/>
                    </a:cubicBezTo>
                    <a:cubicBezTo>
                      <a:pt x="5" y="19"/>
                      <a:pt x="0" y="15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5" y="0"/>
                      <a:pt x="10" y="0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35" y="0"/>
                      <a:pt x="139" y="4"/>
                      <a:pt x="139" y="9"/>
                    </a:cubicBezTo>
                    <a:cubicBezTo>
                      <a:pt x="139" y="9"/>
                      <a:pt x="139" y="9"/>
                      <a:pt x="139" y="9"/>
                    </a:cubicBezTo>
                    <a:cubicBezTo>
                      <a:pt x="139" y="15"/>
                      <a:pt x="135" y="19"/>
                      <a:pt x="130" y="19"/>
                    </a:cubicBezTo>
                    <a:close/>
                  </a:path>
                </a:pathLst>
              </a:custGeom>
              <a:solidFill>
                <a:srgbClr val="3C3E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id="{C8DEDCF8-C476-44D1-8E87-30DB0689132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67477" y="1536901"/>
                <a:ext cx="56992" cy="338150"/>
              </a:xfrm>
              <a:custGeom>
                <a:avLst/>
                <a:gdLst>
                  <a:gd name="T0" fmla="*/ 0 w 13"/>
                  <a:gd name="T1" fmla="*/ 4 h 77"/>
                  <a:gd name="T2" fmla="*/ 0 w 13"/>
                  <a:gd name="T3" fmla="*/ 73 h 77"/>
                  <a:gd name="T4" fmla="*/ 4 w 13"/>
                  <a:gd name="T5" fmla="*/ 77 h 77"/>
                  <a:gd name="T6" fmla="*/ 9 w 13"/>
                  <a:gd name="T7" fmla="*/ 77 h 77"/>
                  <a:gd name="T8" fmla="*/ 13 w 13"/>
                  <a:gd name="T9" fmla="*/ 73 h 77"/>
                  <a:gd name="T10" fmla="*/ 13 w 13"/>
                  <a:gd name="T11" fmla="*/ 4 h 77"/>
                  <a:gd name="T12" fmla="*/ 9 w 13"/>
                  <a:gd name="T13" fmla="*/ 0 h 77"/>
                  <a:gd name="T14" fmla="*/ 4 w 13"/>
                  <a:gd name="T15" fmla="*/ 0 h 77"/>
                  <a:gd name="T16" fmla="*/ 0 w 13"/>
                  <a:gd name="T17" fmla="*/ 4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77">
                    <a:moveTo>
                      <a:pt x="0" y="4"/>
                    </a:moveTo>
                    <a:cubicBezTo>
                      <a:pt x="0" y="73"/>
                      <a:pt x="0" y="73"/>
                      <a:pt x="0" y="73"/>
                    </a:cubicBezTo>
                    <a:cubicBezTo>
                      <a:pt x="0" y="75"/>
                      <a:pt x="2" y="77"/>
                      <a:pt x="4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11" y="77"/>
                      <a:pt x="13" y="75"/>
                      <a:pt x="13" y="7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2"/>
                      <a:pt x="11" y="0"/>
                      <a:pt x="9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F9E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" name="Freeform 12">
                <a:extLst>
                  <a:ext uri="{FF2B5EF4-FFF2-40B4-BE49-F238E27FC236}">
                    <a16:creationId xmlns:a16="http://schemas.microsoft.com/office/drawing/2014/main" id="{F22E3726-138D-4D96-A017-4680B249C42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67477" y="2232197"/>
                <a:ext cx="56992" cy="577514"/>
              </a:xfrm>
              <a:custGeom>
                <a:avLst/>
                <a:gdLst>
                  <a:gd name="T0" fmla="*/ 0 w 13"/>
                  <a:gd name="T1" fmla="*/ 4 h 131"/>
                  <a:gd name="T2" fmla="*/ 0 w 13"/>
                  <a:gd name="T3" fmla="*/ 127 h 131"/>
                  <a:gd name="T4" fmla="*/ 4 w 13"/>
                  <a:gd name="T5" fmla="*/ 131 h 131"/>
                  <a:gd name="T6" fmla="*/ 9 w 13"/>
                  <a:gd name="T7" fmla="*/ 131 h 131"/>
                  <a:gd name="T8" fmla="*/ 13 w 13"/>
                  <a:gd name="T9" fmla="*/ 127 h 131"/>
                  <a:gd name="T10" fmla="*/ 13 w 13"/>
                  <a:gd name="T11" fmla="*/ 4 h 131"/>
                  <a:gd name="T12" fmla="*/ 9 w 13"/>
                  <a:gd name="T13" fmla="*/ 0 h 131"/>
                  <a:gd name="T14" fmla="*/ 4 w 13"/>
                  <a:gd name="T15" fmla="*/ 0 h 131"/>
                  <a:gd name="T16" fmla="*/ 0 w 13"/>
                  <a:gd name="T17" fmla="*/ 4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31">
                    <a:moveTo>
                      <a:pt x="0" y="4"/>
                    </a:moveTo>
                    <a:cubicBezTo>
                      <a:pt x="0" y="127"/>
                      <a:pt x="0" y="127"/>
                      <a:pt x="0" y="127"/>
                    </a:cubicBezTo>
                    <a:cubicBezTo>
                      <a:pt x="0" y="129"/>
                      <a:pt x="2" y="131"/>
                      <a:pt x="4" y="131"/>
                    </a:cubicBezTo>
                    <a:cubicBezTo>
                      <a:pt x="9" y="131"/>
                      <a:pt x="9" y="131"/>
                      <a:pt x="9" y="131"/>
                    </a:cubicBezTo>
                    <a:cubicBezTo>
                      <a:pt x="11" y="131"/>
                      <a:pt x="13" y="129"/>
                      <a:pt x="13" y="127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2"/>
                      <a:pt x="11" y="0"/>
                      <a:pt x="9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F9E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8" name="Freeform 13">
                <a:extLst>
                  <a:ext uri="{FF2B5EF4-FFF2-40B4-BE49-F238E27FC236}">
                    <a16:creationId xmlns:a16="http://schemas.microsoft.com/office/drawing/2014/main" id="{299E3189-10AB-47F1-9C7E-68976AAFE5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67477" y="2950291"/>
                <a:ext cx="56992" cy="569915"/>
              </a:xfrm>
              <a:custGeom>
                <a:avLst/>
                <a:gdLst>
                  <a:gd name="T0" fmla="*/ 0 w 13"/>
                  <a:gd name="T1" fmla="*/ 3 h 130"/>
                  <a:gd name="T2" fmla="*/ 0 w 13"/>
                  <a:gd name="T3" fmla="*/ 127 h 130"/>
                  <a:gd name="T4" fmla="*/ 4 w 13"/>
                  <a:gd name="T5" fmla="*/ 130 h 130"/>
                  <a:gd name="T6" fmla="*/ 9 w 13"/>
                  <a:gd name="T7" fmla="*/ 130 h 130"/>
                  <a:gd name="T8" fmla="*/ 13 w 13"/>
                  <a:gd name="T9" fmla="*/ 127 h 130"/>
                  <a:gd name="T10" fmla="*/ 13 w 13"/>
                  <a:gd name="T11" fmla="*/ 3 h 130"/>
                  <a:gd name="T12" fmla="*/ 9 w 13"/>
                  <a:gd name="T13" fmla="*/ 0 h 130"/>
                  <a:gd name="T14" fmla="*/ 4 w 13"/>
                  <a:gd name="T15" fmla="*/ 0 h 130"/>
                  <a:gd name="T16" fmla="*/ 0 w 13"/>
                  <a:gd name="T17" fmla="*/ 3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30">
                    <a:moveTo>
                      <a:pt x="0" y="3"/>
                    </a:moveTo>
                    <a:cubicBezTo>
                      <a:pt x="0" y="127"/>
                      <a:pt x="0" y="127"/>
                      <a:pt x="0" y="127"/>
                    </a:cubicBezTo>
                    <a:cubicBezTo>
                      <a:pt x="0" y="129"/>
                      <a:pt x="2" y="130"/>
                      <a:pt x="4" y="130"/>
                    </a:cubicBezTo>
                    <a:cubicBezTo>
                      <a:pt x="9" y="130"/>
                      <a:pt x="9" y="130"/>
                      <a:pt x="9" y="130"/>
                    </a:cubicBezTo>
                    <a:cubicBezTo>
                      <a:pt x="11" y="130"/>
                      <a:pt x="13" y="129"/>
                      <a:pt x="13" y="127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1"/>
                      <a:pt x="11" y="0"/>
                      <a:pt x="9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F9E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0" name="Rectangle 14">
                <a:extLst>
                  <a:ext uri="{FF2B5EF4-FFF2-40B4-BE49-F238E27FC236}">
                    <a16:creationId xmlns:a16="http://schemas.microsoft.com/office/drawing/2014/main" id="{24E37587-1E8B-4B2A-842D-7C581E940FD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486474" y="7718581"/>
                <a:ext cx="53192" cy="136780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" name="Rectangle 15">
                <a:extLst>
                  <a:ext uri="{FF2B5EF4-FFF2-40B4-BE49-F238E27FC236}">
                    <a16:creationId xmlns:a16="http://schemas.microsoft.com/office/drawing/2014/main" id="{F7CAF68F-34A5-4FD0-B486-8FB3767B168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263114" y="7718581"/>
                <a:ext cx="53192" cy="136780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2" name="Rectangle 16">
                <a:extLst>
                  <a:ext uri="{FF2B5EF4-FFF2-40B4-BE49-F238E27FC236}">
                    <a16:creationId xmlns:a16="http://schemas.microsoft.com/office/drawing/2014/main" id="{19E7E414-53A8-4C29-B12E-C6C645BD2D7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486474" y="1145559"/>
                <a:ext cx="53192" cy="136780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3" name="Rectangle 17">
                <a:extLst>
                  <a:ext uri="{FF2B5EF4-FFF2-40B4-BE49-F238E27FC236}">
                    <a16:creationId xmlns:a16="http://schemas.microsoft.com/office/drawing/2014/main" id="{A43DAECB-406D-47D0-9D7B-CE2D244B1BA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263114" y="1145559"/>
                <a:ext cx="53192" cy="136780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4" name="Oval 18">
                <a:extLst>
                  <a:ext uri="{FF2B5EF4-FFF2-40B4-BE49-F238E27FC236}">
                    <a16:creationId xmlns:a16="http://schemas.microsoft.com/office/drawing/2014/main" id="{D3A56650-11C5-4125-A689-DA3859139C7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740288" y="970785"/>
                <a:ext cx="140579" cy="140579"/>
              </a:xfrm>
              <a:prstGeom prst="ellipse">
                <a:avLst/>
              </a:prstGeom>
              <a:solidFill>
                <a:srgbClr val="3C3E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05D287D1-AF7B-4159-B05A-22F68B0C28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163"/>
            <a:stretch/>
          </p:blipFill>
          <p:spPr>
            <a:xfrm>
              <a:off x="1282205" y="2721098"/>
              <a:ext cx="2082089" cy="3462586"/>
            </a:xfrm>
            <a:prstGeom prst="rect">
              <a:avLst/>
            </a:prstGeom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DD71CD5-69C9-4E05-BA03-AF149C56426C}"/>
              </a:ext>
            </a:extLst>
          </p:cNvPr>
          <p:cNvGrpSpPr/>
          <p:nvPr/>
        </p:nvGrpSpPr>
        <p:grpSpPr>
          <a:xfrm>
            <a:off x="9033336" y="1818225"/>
            <a:ext cx="1812140" cy="3651283"/>
            <a:chOff x="9189371" y="1916900"/>
            <a:chExt cx="1812140" cy="3651283"/>
          </a:xfrm>
        </p:grpSpPr>
        <p:grpSp>
          <p:nvGrpSpPr>
            <p:cNvPr id="120" name="Group 20">
              <a:extLst>
                <a:ext uri="{FF2B5EF4-FFF2-40B4-BE49-F238E27FC236}">
                  <a16:creationId xmlns:a16="http://schemas.microsoft.com/office/drawing/2014/main" id="{C9B9CDD1-BCFD-4902-90F6-690E4A229054}"/>
                </a:ext>
              </a:extLst>
            </p:cNvPr>
            <p:cNvGrpSpPr/>
            <p:nvPr/>
          </p:nvGrpSpPr>
          <p:grpSpPr>
            <a:xfrm>
              <a:off x="9189371" y="1916900"/>
              <a:ext cx="1812140" cy="3651283"/>
              <a:chOff x="6467477" y="549048"/>
              <a:chExt cx="3883024" cy="7868629"/>
            </a:xfrm>
            <a:effectLst>
              <a:outerShdw blurRad="495300" dist="50800" dir="5400000" sx="94000" sy="94000" algn="ctr" rotWithShape="0">
                <a:srgbClr val="000000">
                  <a:alpha val="37000"/>
                </a:srgbClr>
              </a:outerShdw>
            </a:effectLst>
          </p:grpSpPr>
          <p:sp>
            <p:nvSpPr>
              <p:cNvPr id="122" name="Freeform 5">
                <a:extLst>
                  <a:ext uri="{FF2B5EF4-FFF2-40B4-BE49-F238E27FC236}">
                    <a16:creationId xmlns:a16="http://schemas.microsoft.com/office/drawing/2014/main" id="{7CB22420-7BBB-459A-8B85-3DBA3E27F50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01108" y="2201802"/>
                <a:ext cx="49393" cy="554717"/>
              </a:xfrm>
              <a:custGeom>
                <a:avLst/>
                <a:gdLst>
                  <a:gd name="T0" fmla="*/ 0 w 11"/>
                  <a:gd name="T1" fmla="*/ 4 h 126"/>
                  <a:gd name="T2" fmla="*/ 0 w 11"/>
                  <a:gd name="T3" fmla="*/ 123 h 126"/>
                  <a:gd name="T4" fmla="*/ 3 w 11"/>
                  <a:gd name="T5" fmla="*/ 126 h 126"/>
                  <a:gd name="T6" fmla="*/ 8 w 11"/>
                  <a:gd name="T7" fmla="*/ 126 h 126"/>
                  <a:gd name="T8" fmla="*/ 11 w 11"/>
                  <a:gd name="T9" fmla="*/ 123 h 126"/>
                  <a:gd name="T10" fmla="*/ 11 w 11"/>
                  <a:gd name="T11" fmla="*/ 4 h 126"/>
                  <a:gd name="T12" fmla="*/ 8 w 11"/>
                  <a:gd name="T13" fmla="*/ 0 h 126"/>
                  <a:gd name="T14" fmla="*/ 3 w 11"/>
                  <a:gd name="T15" fmla="*/ 0 h 126"/>
                  <a:gd name="T16" fmla="*/ 0 w 11"/>
                  <a:gd name="T17" fmla="*/ 4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26">
                    <a:moveTo>
                      <a:pt x="0" y="4"/>
                    </a:moveTo>
                    <a:cubicBezTo>
                      <a:pt x="0" y="123"/>
                      <a:pt x="0" y="123"/>
                      <a:pt x="0" y="123"/>
                    </a:cubicBezTo>
                    <a:cubicBezTo>
                      <a:pt x="0" y="125"/>
                      <a:pt x="1" y="126"/>
                      <a:pt x="3" y="126"/>
                    </a:cubicBezTo>
                    <a:cubicBezTo>
                      <a:pt x="8" y="126"/>
                      <a:pt x="8" y="126"/>
                      <a:pt x="8" y="126"/>
                    </a:cubicBezTo>
                    <a:cubicBezTo>
                      <a:pt x="9" y="126"/>
                      <a:pt x="11" y="125"/>
                      <a:pt x="11" y="12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2"/>
                      <a:pt x="9" y="0"/>
                      <a:pt x="8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F9E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3" name="Rectangle 6">
                <a:extLst>
                  <a:ext uri="{FF2B5EF4-FFF2-40B4-BE49-F238E27FC236}">
                    <a16:creationId xmlns:a16="http://schemas.microsoft.com/office/drawing/2014/main" id="{DD6B5C26-99B9-4974-8A56-6213D3225F5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263114" y="7684386"/>
                <a:ext cx="53192" cy="136780"/>
              </a:xfrm>
              <a:prstGeom prst="rect">
                <a:avLst/>
              </a:prstGeom>
              <a:solidFill>
                <a:srgbClr val="BC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4" name="Rectangle 7">
                <a:extLst>
                  <a:ext uri="{FF2B5EF4-FFF2-40B4-BE49-F238E27FC236}">
                    <a16:creationId xmlns:a16="http://schemas.microsoft.com/office/drawing/2014/main" id="{62C6BB6B-FB46-43AE-AFFE-A4698458DA7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263114" y="1111364"/>
                <a:ext cx="53192" cy="136780"/>
              </a:xfrm>
              <a:prstGeom prst="rect">
                <a:avLst/>
              </a:prstGeom>
              <a:solidFill>
                <a:srgbClr val="BC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5" name="Freeform 8">
                <a:extLst>
                  <a:ext uri="{FF2B5EF4-FFF2-40B4-BE49-F238E27FC236}">
                    <a16:creationId xmlns:a16="http://schemas.microsoft.com/office/drawing/2014/main" id="{0BD08A87-B685-47BB-9898-69713A54993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486474" y="549048"/>
                <a:ext cx="3829832" cy="7868629"/>
              </a:xfrm>
              <a:custGeom>
                <a:avLst/>
                <a:gdLst>
                  <a:gd name="T0" fmla="*/ 738 w 868"/>
                  <a:gd name="T1" fmla="*/ 0 h 1791"/>
                  <a:gd name="T2" fmla="*/ 127 w 868"/>
                  <a:gd name="T3" fmla="*/ 0 h 1791"/>
                  <a:gd name="T4" fmla="*/ 0 w 868"/>
                  <a:gd name="T5" fmla="*/ 128 h 1791"/>
                  <a:gd name="T6" fmla="*/ 0 w 868"/>
                  <a:gd name="T7" fmla="*/ 1664 h 1791"/>
                  <a:gd name="T8" fmla="*/ 127 w 868"/>
                  <a:gd name="T9" fmla="*/ 1791 h 1791"/>
                  <a:gd name="T10" fmla="*/ 738 w 868"/>
                  <a:gd name="T11" fmla="*/ 1791 h 1791"/>
                  <a:gd name="T12" fmla="*/ 868 w 868"/>
                  <a:gd name="T13" fmla="*/ 1664 h 1791"/>
                  <a:gd name="T14" fmla="*/ 868 w 868"/>
                  <a:gd name="T15" fmla="*/ 128 h 1791"/>
                  <a:gd name="T16" fmla="*/ 738 w 868"/>
                  <a:gd name="T17" fmla="*/ 0 h 1791"/>
                  <a:gd name="T18" fmla="*/ 847 w 868"/>
                  <a:gd name="T19" fmla="*/ 1654 h 1791"/>
                  <a:gd name="T20" fmla="*/ 732 w 868"/>
                  <a:gd name="T21" fmla="*/ 1769 h 1791"/>
                  <a:gd name="T22" fmla="*/ 134 w 868"/>
                  <a:gd name="T23" fmla="*/ 1769 h 1791"/>
                  <a:gd name="T24" fmla="*/ 19 w 868"/>
                  <a:gd name="T25" fmla="*/ 1654 h 1791"/>
                  <a:gd name="T26" fmla="*/ 19 w 868"/>
                  <a:gd name="T27" fmla="*/ 131 h 1791"/>
                  <a:gd name="T28" fmla="*/ 134 w 868"/>
                  <a:gd name="T29" fmla="*/ 16 h 1791"/>
                  <a:gd name="T30" fmla="*/ 732 w 868"/>
                  <a:gd name="T31" fmla="*/ 16 h 1791"/>
                  <a:gd name="T32" fmla="*/ 847 w 868"/>
                  <a:gd name="T33" fmla="*/ 131 h 1791"/>
                  <a:gd name="T34" fmla="*/ 847 w 868"/>
                  <a:gd name="T35" fmla="*/ 1654 h 1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68" h="1791">
                    <a:moveTo>
                      <a:pt x="738" y="0"/>
                    </a:moveTo>
                    <a:cubicBezTo>
                      <a:pt x="127" y="0"/>
                      <a:pt x="127" y="0"/>
                      <a:pt x="127" y="0"/>
                    </a:cubicBezTo>
                    <a:cubicBezTo>
                      <a:pt x="57" y="0"/>
                      <a:pt x="0" y="57"/>
                      <a:pt x="0" y="128"/>
                    </a:cubicBezTo>
                    <a:cubicBezTo>
                      <a:pt x="0" y="1664"/>
                      <a:pt x="0" y="1664"/>
                      <a:pt x="0" y="1664"/>
                    </a:cubicBezTo>
                    <a:cubicBezTo>
                      <a:pt x="0" y="1734"/>
                      <a:pt x="57" y="1791"/>
                      <a:pt x="127" y="1791"/>
                    </a:cubicBezTo>
                    <a:cubicBezTo>
                      <a:pt x="738" y="1791"/>
                      <a:pt x="738" y="1791"/>
                      <a:pt x="738" y="1791"/>
                    </a:cubicBezTo>
                    <a:cubicBezTo>
                      <a:pt x="809" y="1791"/>
                      <a:pt x="866" y="1734"/>
                      <a:pt x="868" y="1664"/>
                    </a:cubicBezTo>
                    <a:cubicBezTo>
                      <a:pt x="868" y="128"/>
                      <a:pt x="868" y="128"/>
                      <a:pt x="868" y="128"/>
                    </a:cubicBezTo>
                    <a:cubicBezTo>
                      <a:pt x="866" y="57"/>
                      <a:pt x="809" y="0"/>
                      <a:pt x="738" y="0"/>
                    </a:cubicBezTo>
                    <a:close/>
                    <a:moveTo>
                      <a:pt x="847" y="1654"/>
                    </a:moveTo>
                    <a:cubicBezTo>
                      <a:pt x="847" y="1718"/>
                      <a:pt x="796" y="1769"/>
                      <a:pt x="732" y="1769"/>
                    </a:cubicBezTo>
                    <a:cubicBezTo>
                      <a:pt x="134" y="1769"/>
                      <a:pt x="134" y="1769"/>
                      <a:pt x="134" y="1769"/>
                    </a:cubicBezTo>
                    <a:cubicBezTo>
                      <a:pt x="71" y="1769"/>
                      <a:pt x="19" y="1718"/>
                      <a:pt x="19" y="1654"/>
                    </a:cubicBezTo>
                    <a:cubicBezTo>
                      <a:pt x="19" y="131"/>
                      <a:pt x="19" y="131"/>
                      <a:pt x="19" y="131"/>
                    </a:cubicBezTo>
                    <a:cubicBezTo>
                      <a:pt x="19" y="68"/>
                      <a:pt x="71" y="16"/>
                      <a:pt x="134" y="16"/>
                    </a:cubicBezTo>
                    <a:cubicBezTo>
                      <a:pt x="732" y="16"/>
                      <a:pt x="732" y="16"/>
                      <a:pt x="732" y="16"/>
                    </a:cubicBezTo>
                    <a:cubicBezTo>
                      <a:pt x="796" y="16"/>
                      <a:pt x="847" y="68"/>
                      <a:pt x="847" y="131"/>
                    </a:cubicBezTo>
                    <a:lnTo>
                      <a:pt x="847" y="1654"/>
                    </a:lnTo>
                    <a:close/>
                  </a:path>
                </a:pathLst>
              </a:custGeom>
              <a:solidFill>
                <a:srgbClr val="F9E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6" name="Freeform 9">
                <a:extLst>
                  <a:ext uri="{FF2B5EF4-FFF2-40B4-BE49-F238E27FC236}">
                    <a16:creationId xmlns:a16="http://schemas.microsoft.com/office/drawing/2014/main" id="{1678AC83-82C8-42FF-ABE8-D7527DD11E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43465" y="602240"/>
                <a:ext cx="3719648" cy="7766043"/>
              </a:xfrm>
              <a:custGeom>
                <a:avLst/>
                <a:gdLst>
                  <a:gd name="T0" fmla="*/ 718 w 843"/>
                  <a:gd name="T1" fmla="*/ 1768 h 1768"/>
                  <a:gd name="T2" fmla="*/ 120 w 843"/>
                  <a:gd name="T3" fmla="*/ 1768 h 1768"/>
                  <a:gd name="T4" fmla="*/ 0 w 843"/>
                  <a:gd name="T5" fmla="*/ 1648 h 1768"/>
                  <a:gd name="T6" fmla="*/ 0 w 843"/>
                  <a:gd name="T7" fmla="*/ 120 h 1768"/>
                  <a:gd name="T8" fmla="*/ 120 w 843"/>
                  <a:gd name="T9" fmla="*/ 0 h 1768"/>
                  <a:gd name="T10" fmla="*/ 718 w 843"/>
                  <a:gd name="T11" fmla="*/ 0 h 1768"/>
                  <a:gd name="T12" fmla="*/ 843 w 843"/>
                  <a:gd name="T13" fmla="*/ 125 h 1768"/>
                  <a:gd name="T14" fmla="*/ 843 w 843"/>
                  <a:gd name="T15" fmla="*/ 1643 h 1768"/>
                  <a:gd name="T16" fmla="*/ 718 w 843"/>
                  <a:gd name="T17" fmla="*/ 1768 h 17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3" h="1768">
                    <a:moveTo>
                      <a:pt x="718" y="1768"/>
                    </a:moveTo>
                    <a:cubicBezTo>
                      <a:pt x="120" y="1768"/>
                      <a:pt x="120" y="1768"/>
                      <a:pt x="120" y="1768"/>
                    </a:cubicBezTo>
                    <a:cubicBezTo>
                      <a:pt x="54" y="1768"/>
                      <a:pt x="0" y="1714"/>
                      <a:pt x="0" y="1648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0" y="54"/>
                      <a:pt x="54" y="0"/>
                      <a:pt x="120" y="0"/>
                    </a:cubicBezTo>
                    <a:cubicBezTo>
                      <a:pt x="718" y="0"/>
                      <a:pt x="718" y="0"/>
                      <a:pt x="718" y="0"/>
                    </a:cubicBezTo>
                    <a:cubicBezTo>
                      <a:pt x="787" y="0"/>
                      <a:pt x="843" y="56"/>
                      <a:pt x="843" y="125"/>
                    </a:cubicBezTo>
                    <a:cubicBezTo>
                      <a:pt x="843" y="1643"/>
                      <a:pt x="843" y="1643"/>
                      <a:pt x="843" y="1643"/>
                    </a:cubicBezTo>
                    <a:cubicBezTo>
                      <a:pt x="843" y="1712"/>
                      <a:pt x="787" y="1768"/>
                      <a:pt x="718" y="1768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7" name="Rectangle 10">
                <a:extLst>
                  <a:ext uri="{FF2B5EF4-FFF2-40B4-BE49-F238E27FC236}">
                    <a16:creationId xmlns:a16="http://schemas.microsoft.com/office/drawing/2014/main" id="{631FA9E2-81A5-4A7A-B8B2-974816015E7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703042" y="1517904"/>
                <a:ext cx="3400495" cy="590052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pic>
            <p:nvPicPr>
              <p:cNvPr id="128" name="Picture 11">
                <a:extLst>
                  <a:ext uri="{FF2B5EF4-FFF2-40B4-BE49-F238E27FC236}">
                    <a16:creationId xmlns:a16="http://schemas.microsoft.com/office/drawing/2014/main" id="{F72EBA23-7A7E-4875-8287-076C0E89103E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74638" y="7581801"/>
                <a:ext cx="649703" cy="6459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9" name="Oval 8">
                <a:extLst>
                  <a:ext uri="{FF2B5EF4-FFF2-40B4-BE49-F238E27FC236}">
                    <a16:creationId xmlns:a16="http://schemas.microsoft.com/office/drawing/2014/main" id="{E1D75101-5BD5-4678-903F-9BCCC294BE3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8127831" y="7631194"/>
                <a:ext cx="547119" cy="547118"/>
              </a:xfrm>
              <a:prstGeom prst="ellipse">
                <a:avLst/>
              </a:pr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0" name="Oval 9">
                <a:extLst>
                  <a:ext uri="{FF2B5EF4-FFF2-40B4-BE49-F238E27FC236}">
                    <a16:creationId xmlns:a16="http://schemas.microsoft.com/office/drawing/2014/main" id="{AFE533EF-7BBE-45A3-B5BB-64AD4FB69A3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8340599" y="761816"/>
                <a:ext cx="102585" cy="102585"/>
              </a:xfrm>
              <a:prstGeom prst="ellipse">
                <a:avLst/>
              </a:prstGeom>
              <a:solidFill>
                <a:srgbClr val="3C3E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1" name="Freeform 10">
                <a:extLst>
                  <a:ext uri="{FF2B5EF4-FFF2-40B4-BE49-F238E27FC236}">
                    <a16:creationId xmlns:a16="http://schemas.microsoft.com/office/drawing/2014/main" id="{D4D5AC96-4987-4E44-AEE2-B5E305F9D3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089836" y="993582"/>
                <a:ext cx="615509" cy="83588"/>
              </a:xfrm>
              <a:custGeom>
                <a:avLst/>
                <a:gdLst>
                  <a:gd name="T0" fmla="*/ 130 w 139"/>
                  <a:gd name="T1" fmla="*/ 19 h 19"/>
                  <a:gd name="T2" fmla="*/ 10 w 139"/>
                  <a:gd name="T3" fmla="*/ 19 h 19"/>
                  <a:gd name="T4" fmla="*/ 0 w 139"/>
                  <a:gd name="T5" fmla="*/ 9 h 19"/>
                  <a:gd name="T6" fmla="*/ 0 w 139"/>
                  <a:gd name="T7" fmla="*/ 9 h 19"/>
                  <a:gd name="T8" fmla="*/ 10 w 139"/>
                  <a:gd name="T9" fmla="*/ 0 h 19"/>
                  <a:gd name="T10" fmla="*/ 130 w 139"/>
                  <a:gd name="T11" fmla="*/ 0 h 19"/>
                  <a:gd name="T12" fmla="*/ 139 w 139"/>
                  <a:gd name="T13" fmla="*/ 9 h 19"/>
                  <a:gd name="T14" fmla="*/ 139 w 139"/>
                  <a:gd name="T15" fmla="*/ 9 h 19"/>
                  <a:gd name="T16" fmla="*/ 130 w 139"/>
                  <a:gd name="T1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9" h="19">
                    <a:moveTo>
                      <a:pt x="130" y="19"/>
                    </a:moveTo>
                    <a:cubicBezTo>
                      <a:pt x="10" y="19"/>
                      <a:pt x="10" y="19"/>
                      <a:pt x="10" y="19"/>
                    </a:cubicBezTo>
                    <a:cubicBezTo>
                      <a:pt x="5" y="19"/>
                      <a:pt x="0" y="15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5" y="0"/>
                      <a:pt x="10" y="0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35" y="0"/>
                      <a:pt x="139" y="4"/>
                      <a:pt x="139" y="9"/>
                    </a:cubicBezTo>
                    <a:cubicBezTo>
                      <a:pt x="139" y="9"/>
                      <a:pt x="139" y="9"/>
                      <a:pt x="139" y="9"/>
                    </a:cubicBezTo>
                    <a:cubicBezTo>
                      <a:pt x="139" y="15"/>
                      <a:pt x="135" y="19"/>
                      <a:pt x="130" y="19"/>
                    </a:cubicBezTo>
                    <a:close/>
                  </a:path>
                </a:pathLst>
              </a:custGeom>
              <a:solidFill>
                <a:srgbClr val="3C3E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2" name="Freeform 11">
                <a:extLst>
                  <a:ext uri="{FF2B5EF4-FFF2-40B4-BE49-F238E27FC236}">
                    <a16:creationId xmlns:a16="http://schemas.microsoft.com/office/drawing/2014/main" id="{B3858300-F6D2-4ED3-8ADE-2BD2C7992E6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67477" y="1536901"/>
                <a:ext cx="56992" cy="338150"/>
              </a:xfrm>
              <a:custGeom>
                <a:avLst/>
                <a:gdLst>
                  <a:gd name="T0" fmla="*/ 0 w 13"/>
                  <a:gd name="T1" fmla="*/ 4 h 77"/>
                  <a:gd name="T2" fmla="*/ 0 w 13"/>
                  <a:gd name="T3" fmla="*/ 73 h 77"/>
                  <a:gd name="T4" fmla="*/ 4 w 13"/>
                  <a:gd name="T5" fmla="*/ 77 h 77"/>
                  <a:gd name="T6" fmla="*/ 9 w 13"/>
                  <a:gd name="T7" fmla="*/ 77 h 77"/>
                  <a:gd name="T8" fmla="*/ 13 w 13"/>
                  <a:gd name="T9" fmla="*/ 73 h 77"/>
                  <a:gd name="T10" fmla="*/ 13 w 13"/>
                  <a:gd name="T11" fmla="*/ 4 h 77"/>
                  <a:gd name="T12" fmla="*/ 9 w 13"/>
                  <a:gd name="T13" fmla="*/ 0 h 77"/>
                  <a:gd name="T14" fmla="*/ 4 w 13"/>
                  <a:gd name="T15" fmla="*/ 0 h 77"/>
                  <a:gd name="T16" fmla="*/ 0 w 13"/>
                  <a:gd name="T17" fmla="*/ 4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77">
                    <a:moveTo>
                      <a:pt x="0" y="4"/>
                    </a:moveTo>
                    <a:cubicBezTo>
                      <a:pt x="0" y="73"/>
                      <a:pt x="0" y="73"/>
                      <a:pt x="0" y="73"/>
                    </a:cubicBezTo>
                    <a:cubicBezTo>
                      <a:pt x="0" y="75"/>
                      <a:pt x="2" y="77"/>
                      <a:pt x="4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11" y="77"/>
                      <a:pt x="13" y="75"/>
                      <a:pt x="13" y="7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2"/>
                      <a:pt x="11" y="0"/>
                      <a:pt x="9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F9E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3" name="Freeform 12">
                <a:extLst>
                  <a:ext uri="{FF2B5EF4-FFF2-40B4-BE49-F238E27FC236}">
                    <a16:creationId xmlns:a16="http://schemas.microsoft.com/office/drawing/2014/main" id="{414608D4-783A-4D86-AE82-1CCA95DFB2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67477" y="2232197"/>
                <a:ext cx="56992" cy="577514"/>
              </a:xfrm>
              <a:custGeom>
                <a:avLst/>
                <a:gdLst>
                  <a:gd name="T0" fmla="*/ 0 w 13"/>
                  <a:gd name="T1" fmla="*/ 4 h 131"/>
                  <a:gd name="T2" fmla="*/ 0 w 13"/>
                  <a:gd name="T3" fmla="*/ 127 h 131"/>
                  <a:gd name="T4" fmla="*/ 4 w 13"/>
                  <a:gd name="T5" fmla="*/ 131 h 131"/>
                  <a:gd name="T6" fmla="*/ 9 w 13"/>
                  <a:gd name="T7" fmla="*/ 131 h 131"/>
                  <a:gd name="T8" fmla="*/ 13 w 13"/>
                  <a:gd name="T9" fmla="*/ 127 h 131"/>
                  <a:gd name="T10" fmla="*/ 13 w 13"/>
                  <a:gd name="T11" fmla="*/ 4 h 131"/>
                  <a:gd name="T12" fmla="*/ 9 w 13"/>
                  <a:gd name="T13" fmla="*/ 0 h 131"/>
                  <a:gd name="T14" fmla="*/ 4 w 13"/>
                  <a:gd name="T15" fmla="*/ 0 h 131"/>
                  <a:gd name="T16" fmla="*/ 0 w 13"/>
                  <a:gd name="T17" fmla="*/ 4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31">
                    <a:moveTo>
                      <a:pt x="0" y="4"/>
                    </a:moveTo>
                    <a:cubicBezTo>
                      <a:pt x="0" y="127"/>
                      <a:pt x="0" y="127"/>
                      <a:pt x="0" y="127"/>
                    </a:cubicBezTo>
                    <a:cubicBezTo>
                      <a:pt x="0" y="129"/>
                      <a:pt x="2" y="131"/>
                      <a:pt x="4" y="131"/>
                    </a:cubicBezTo>
                    <a:cubicBezTo>
                      <a:pt x="9" y="131"/>
                      <a:pt x="9" y="131"/>
                      <a:pt x="9" y="131"/>
                    </a:cubicBezTo>
                    <a:cubicBezTo>
                      <a:pt x="11" y="131"/>
                      <a:pt x="13" y="129"/>
                      <a:pt x="13" y="127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2"/>
                      <a:pt x="11" y="0"/>
                      <a:pt x="9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F9E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4" name="Freeform 13">
                <a:extLst>
                  <a:ext uri="{FF2B5EF4-FFF2-40B4-BE49-F238E27FC236}">
                    <a16:creationId xmlns:a16="http://schemas.microsoft.com/office/drawing/2014/main" id="{DD1E4C10-EF4A-4C96-92DB-26269C91C8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67477" y="2950291"/>
                <a:ext cx="56992" cy="569915"/>
              </a:xfrm>
              <a:custGeom>
                <a:avLst/>
                <a:gdLst>
                  <a:gd name="T0" fmla="*/ 0 w 13"/>
                  <a:gd name="T1" fmla="*/ 3 h 130"/>
                  <a:gd name="T2" fmla="*/ 0 w 13"/>
                  <a:gd name="T3" fmla="*/ 127 h 130"/>
                  <a:gd name="T4" fmla="*/ 4 w 13"/>
                  <a:gd name="T5" fmla="*/ 130 h 130"/>
                  <a:gd name="T6" fmla="*/ 9 w 13"/>
                  <a:gd name="T7" fmla="*/ 130 h 130"/>
                  <a:gd name="T8" fmla="*/ 13 w 13"/>
                  <a:gd name="T9" fmla="*/ 127 h 130"/>
                  <a:gd name="T10" fmla="*/ 13 w 13"/>
                  <a:gd name="T11" fmla="*/ 3 h 130"/>
                  <a:gd name="T12" fmla="*/ 9 w 13"/>
                  <a:gd name="T13" fmla="*/ 0 h 130"/>
                  <a:gd name="T14" fmla="*/ 4 w 13"/>
                  <a:gd name="T15" fmla="*/ 0 h 130"/>
                  <a:gd name="T16" fmla="*/ 0 w 13"/>
                  <a:gd name="T17" fmla="*/ 3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30">
                    <a:moveTo>
                      <a:pt x="0" y="3"/>
                    </a:moveTo>
                    <a:cubicBezTo>
                      <a:pt x="0" y="127"/>
                      <a:pt x="0" y="127"/>
                      <a:pt x="0" y="127"/>
                    </a:cubicBezTo>
                    <a:cubicBezTo>
                      <a:pt x="0" y="129"/>
                      <a:pt x="2" y="130"/>
                      <a:pt x="4" y="130"/>
                    </a:cubicBezTo>
                    <a:cubicBezTo>
                      <a:pt x="9" y="130"/>
                      <a:pt x="9" y="130"/>
                      <a:pt x="9" y="130"/>
                    </a:cubicBezTo>
                    <a:cubicBezTo>
                      <a:pt x="11" y="130"/>
                      <a:pt x="13" y="129"/>
                      <a:pt x="13" y="127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1"/>
                      <a:pt x="11" y="0"/>
                      <a:pt x="9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F9E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5" name="Rectangle 14">
                <a:extLst>
                  <a:ext uri="{FF2B5EF4-FFF2-40B4-BE49-F238E27FC236}">
                    <a16:creationId xmlns:a16="http://schemas.microsoft.com/office/drawing/2014/main" id="{EB6748B7-AE8E-41F9-866A-1EC07AC3770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486474" y="7718581"/>
                <a:ext cx="53192" cy="136780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6" name="Rectangle 15">
                <a:extLst>
                  <a:ext uri="{FF2B5EF4-FFF2-40B4-BE49-F238E27FC236}">
                    <a16:creationId xmlns:a16="http://schemas.microsoft.com/office/drawing/2014/main" id="{A5D8E714-CB4C-468A-BC43-B53BA691C73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263114" y="7718581"/>
                <a:ext cx="53192" cy="136780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7" name="Rectangle 16">
                <a:extLst>
                  <a:ext uri="{FF2B5EF4-FFF2-40B4-BE49-F238E27FC236}">
                    <a16:creationId xmlns:a16="http://schemas.microsoft.com/office/drawing/2014/main" id="{4EF3547B-F808-4FE0-B251-D7B4D89ED81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486474" y="1145559"/>
                <a:ext cx="53192" cy="136780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8" name="Rectangle 17">
                <a:extLst>
                  <a:ext uri="{FF2B5EF4-FFF2-40B4-BE49-F238E27FC236}">
                    <a16:creationId xmlns:a16="http://schemas.microsoft.com/office/drawing/2014/main" id="{1D3F0329-B680-476F-B6E9-C5653E031F0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263114" y="1145559"/>
                <a:ext cx="53192" cy="136780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9" name="Oval 18">
                <a:extLst>
                  <a:ext uri="{FF2B5EF4-FFF2-40B4-BE49-F238E27FC236}">
                    <a16:creationId xmlns:a16="http://schemas.microsoft.com/office/drawing/2014/main" id="{362460CB-2DAB-4680-A1CC-2CFDD3AECBC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740288" y="970785"/>
                <a:ext cx="140579" cy="140579"/>
              </a:xfrm>
              <a:prstGeom prst="ellipse">
                <a:avLst/>
              </a:prstGeom>
              <a:solidFill>
                <a:srgbClr val="3C3E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496B8D3F-31C9-4C25-9E95-94250E036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21"/>
            <a:stretch/>
          </p:blipFill>
          <p:spPr>
            <a:xfrm>
              <a:off x="9297534" y="2319059"/>
              <a:ext cx="1583488" cy="2814356"/>
            </a:xfrm>
            <a:prstGeom prst="rect">
              <a:avLst/>
            </a:prstGeom>
          </p:spPr>
        </p:pic>
      </p:grpSp>
      <p:sp>
        <p:nvSpPr>
          <p:cNvPr id="142" name="Rectangle 3">
            <a:extLst>
              <a:ext uri="{FF2B5EF4-FFF2-40B4-BE49-F238E27FC236}">
                <a16:creationId xmlns:a16="http://schemas.microsoft.com/office/drawing/2014/main" id="{7EBC5614-B827-4752-9225-614214EB0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732" y="5929286"/>
            <a:ext cx="311596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u="none" strike="noStrike" cap="none" normalizeH="0" baseline="0" dirty="0" err="1">
                <a:ln>
                  <a:noFill/>
                </a:ln>
                <a:solidFill>
                  <a:srgbClr val="10002B"/>
                </a:solidFill>
                <a:effectLst/>
                <a:latin typeface="Rubrik New Light" panose="00000400000000000000" pitchFamily="2" charset="-52"/>
                <a:cs typeface="Arial" panose="020B0604020202020204" pitchFamily="34" charset="0"/>
              </a:rPr>
              <a:t>Телеграм</a:t>
            </a:r>
            <a:r>
              <a:rPr kumimoji="0" lang="ru-RU" altLang="ru-RU" sz="1100" b="0" u="none" strike="noStrike" cap="none" normalizeH="0" baseline="0" dirty="0">
                <a:ln>
                  <a:noFill/>
                </a:ln>
                <a:solidFill>
                  <a:srgbClr val="10002B"/>
                </a:solidFill>
                <a:effectLst/>
                <a:latin typeface="Rubrik New Light" panose="00000400000000000000" pitchFamily="2" charset="-52"/>
                <a:cs typeface="Arial" panose="020B0604020202020204" pitchFamily="34" charset="0"/>
              </a:rPr>
              <a:t>-канал "АК БАРС МЕД"</a:t>
            </a:r>
            <a:br>
              <a:rPr kumimoji="0" lang="ru-RU" altLang="ru-RU" sz="1100" b="0" u="none" strike="noStrike" cap="none" normalizeH="0" baseline="0" dirty="0">
                <a:ln>
                  <a:noFill/>
                </a:ln>
                <a:solidFill>
                  <a:srgbClr val="10002B"/>
                </a:solidFill>
                <a:effectLst/>
                <a:latin typeface="Rubrik New Light" panose="00000400000000000000" pitchFamily="2" charset="-52"/>
                <a:cs typeface="Arial" panose="020B0604020202020204" pitchFamily="34" charset="0"/>
              </a:rPr>
            </a:br>
            <a:r>
              <a:rPr kumimoji="0" lang="en-US" altLang="ru-RU" sz="1100" b="0" u="none" strike="noStrike" cap="none" normalizeH="0" baseline="0" dirty="0">
                <a:ln>
                  <a:noFill/>
                </a:ln>
                <a:solidFill>
                  <a:srgbClr val="009B3A"/>
                </a:solidFill>
                <a:effectLst/>
                <a:latin typeface="Rubrik New Light" panose="00000400000000000000" pitchFamily="2" charset="-52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</a:t>
            </a:r>
            <a:r>
              <a:rPr kumimoji="0" lang="ru-RU" altLang="ru-RU" sz="1100" b="0" u="none" strike="noStrike" cap="none" normalizeH="0" baseline="0" dirty="0">
                <a:ln>
                  <a:noFill/>
                </a:ln>
                <a:solidFill>
                  <a:srgbClr val="009B3A"/>
                </a:solidFill>
                <a:effectLst/>
                <a:latin typeface="Rubrik New Light" panose="00000400000000000000" pitchFamily="2" charset="-52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://</a:t>
            </a:r>
            <a:r>
              <a:rPr kumimoji="0" lang="en-US" altLang="ru-RU" sz="1100" b="0" u="none" strike="noStrike" cap="none" normalizeH="0" baseline="0" dirty="0">
                <a:ln>
                  <a:noFill/>
                </a:ln>
                <a:solidFill>
                  <a:srgbClr val="009B3A"/>
                </a:solidFill>
                <a:effectLst/>
                <a:latin typeface="Rubrik New Light" panose="00000400000000000000" pitchFamily="2" charset="-52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</a:t>
            </a:r>
            <a:r>
              <a:rPr kumimoji="0" lang="ru-RU" altLang="ru-RU" sz="1100" b="0" u="none" strike="noStrike" cap="none" normalizeH="0" baseline="0" dirty="0">
                <a:ln>
                  <a:noFill/>
                </a:ln>
                <a:solidFill>
                  <a:srgbClr val="009B3A"/>
                </a:solidFill>
                <a:effectLst/>
                <a:latin typeface="Rubrik New Light" panose="00000400000000000000" pitchFamily="2" charset="-52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</a:t>
            </a:r>
            <a:r>
              <a:rPr kumimoji="0" lang="en-US" altLang="ru-RU" sz="1100" b="0" u="none" strike="noStrike" cap="none" normalizeH="0" baseline="0" dirty="0">
                <a:ln>
                  <a:noFill/>
                </a:ln>
                <a:solidFill>
                  <a:srgbClr val="009B3A"/>
                </a:solidFill>
                <a:effectLst/>
                <a:latin typeface="Rubrik New Light" panose="00000400000000000000" pitchFamily="2" charset="-52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me</a:t>
            </a:r>
            <a:r>
              <a:rPr kumimoji="0" lang="ru-RU" altLang="ru-RU" sz="1100" b="0" u="none" strike="noStrike" cap="none" normalizeH="0" baseline="0" dirty="0">
                <a:ln>
                  <a:noFill/>
                </a:ln>
                <a:solidFill>
                  <a:srgbClr val="009B3A"/>
                </a:solidFill>
                <a:effectLst/>
                <a:latin typeface="Rubrik New Light" panose="00000400000000000000" pitchFamily="2" charset="-52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/</a:t>
            </a:r>
            <a:r>
              <a:rPr kumimoji="0" lang="en-US" altLang="ru-RU" sz="1100" b="0" u="none" strike="noStrike" cap="none" normalizeH="0" baseline="0" dirty="0" err="1">
                <a:ln>
                  <a:noFill/>
                </a:ln>
                <a:solidFill>
                  <a:srgbClr val="009B3A"/>
                </a:solidFill>
                <a:effectLst/>
                <a:latin typeface="Rubrik New Light" panose="00000400000000000000" pitchFamily="2" charset="-52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akbarsmed</a:t>
            </a:r>
            <a:r>
              <a:rPr kumimoji="0" lang="en-US" altLang="ru-RU" sz="1100" b="0" u="none" strike="noStrike" cap="none" normalizeH="0" baseline="0" dirty="0">
                <a:ln>
                  <a:noFill/>
                </a:ln>
                <a:solidFill>
                  <a:srgbClr val="009B3A"/>
                </a:solidFill>
                <a:effectLst/>
                <a:latin typeface="Rubrik New Light" panose="00000400000000000000" pitchFamily="2" charset="-52"/>
                <a:cs typeface="Arial" panose="020B0604020202020204" pitchFamily="34" charset="0"/>
              </a:rPr>
              <a:t> </a:t>
            </a:r>
            <a:endParaRPr kumimoji="0" lang="en-US" altLang="ru-RU" sz="1100" b="0" u="none" strike="noStrike" cap="none" normalizeH="0" baseline="0" dirty="0">
              <a:ln>
                <a:noFill/>
              </a:ln>
              <a:solidFill>
                <a:srgbClr val="009B3A"/>
              </a:solidFill>
              <a:effectLst/>
              <a:latin typeface="Rubrik New Light" panose="00000400000000000000" pitchFamily="2" charset="-52"/>
            </a:endParaRPr>
          </a:p>
        </p:txBody>
      </p:sp>
      <p:sp>
        <p:nvSpPr>
          <p:cNvPr id="143" name="Прямоугольник: скругленные углы 142">
            <a:extLst>
              <a:ext uri="{FF2B5EF4-FFF2-40B4-BE49-F238E27FC236}">
                <a16:creationId xmlns:a16="http://schemas.microsoft.com/office/drawing/2014/main" id="{F0E1E352-9FCB-438E-9E98-196CADA5625C}"/>
              </a:ext>
            </a:extLst>
          </p:cNvPr>
          <p:cNvSpPr/>
          <p:nvPr/>
        </p:nvSpPr>
        <p:spPr>
          <a:xfrm>
            <a:off x="4627390" y="4457700"/>
            <a:ext cx="3115964" cy="2271693"/>
          </a:xfrm>
          <a:prstGeom prst="roundRect">
            <a:avLst>
              <a:gd name="adj" fmla="val 7163"/>
            </a:avLst>
          </a:prstGeom>
          <a:solidFill>
            <a:schemeClr val="bg1"/>
          </a:solidFill>
          <a:ln>
            <a:noFill/>
          </a:ln>
          <a:effectLst>
            <a:outerShdw blurRad="228600" dist="381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4" name="Rectangle 3">
            <a:extLst>
              <a:ext uri="{FF2B5EF4-FFF2-40B4-BE49-F238E27FC236}">
                <a16:creationId xmlns:a16="http://schemas.microsoft.com/office/drawing/2014/main" id="{748365C6-6544-467A-AEDD-579438E59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7390" y="5844648"/>
            <a:ext cx="311596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u="none" strike="noStrike" cap="none" normalizeH="0" baseline="0" dirty="0">
                <a:ln>
                  <a:noFill/>
                </a:ln>
                <a:solidFill>
                  <a:srgbClr val="10002B"/>
                </a:solidFill>
                <a:effectLst/>
                <a:latin typeface="Rubrik New Light" panose="00000400000000000000" pitchFamily="2" charset="-52"/>
                <a:cs typeface="Arial" panose="020B0604020202020204" pitchFamily="34" charset="0"/>
              </a:rPr>
              <a:t>Страница ВКонтакте "Страховая компания "АК БАРС-Мед"</a:t>
            </a:r>
            <a:br>
              <a:rPr kumimoji="0" lang="ru-RU" altLang="ru-RU" sz="1100" b="0" u="none" strike="noStrike" cap="none" normalizeH="0" baseline="0" dirty="0">
                <a:ln>
                  <a:noFill/>
                </a:ln>
                <a:solidFill>
                  <a:srgbClr val="10002B"/>
                </a:solidFill>
                <a:effectLst/>
                <a:latin typeface="Rubrik New Light" panose="00000400000000000000" pitchFamily="2" charset="-52"/>
                <a:cs typeface="Arial" panose="020B0604020202020204" pitchFamily="34" charset="0"/>
              </a:rPr>
            </a:br>
            <a:r>
              <a:rPr kumimoji="0" lang="ru-RU" altLang="ru-RU" sz="1100" b="0" u="none" strike="noStrike" cap="none" normalizeH="0" baseline="0" dirty="0">
                <a:ln>
                  <a:noFill/>
                </a:ln>
                <a:solidFill>
                  <a:srgbClr val="009B3A"/>
                </a:solidFill>
                <a:effectLst/>
                <a:latin typeface="Rubrik New Light" panose="00000400000000000000" pitchFamily="2" charset="-52"/>
                <a:cs typeface="Arial" panose="020B0604020202020204" pitchFamily="34" charset="0"/>
              </a:rPr>
              <a:t>https://vk.com/akbars_med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D6D3264-F6AA-422A-B790-16C8CC524BCA}"/>
              </a:ext>
            </a:extLst>
          </p:cNvPr>
          <p:cNvGrpSpPr/>
          <p:nvPr/>
        </p:nvGrpSpPr>
        <p:grpSpPr>
          <a:xfrm>
            <a:off x="5267948" y="1818225"/>
            <a:ext cx="1812140" cy="3651283"/>
            <a:chOff x="5286862" y="1916900"/>
            <a:chExt cx="1812140" cy="3651283"/>
          </a:xfrm>
        </p:grpSpPr>
        <p:grpSp>
          <p:nvGrpSpPr>
            <p:cNvPr id="99" name="Group 20">
              <a:extLst>
                <a:ext uri="{FF2B5EF4-FFF2-40B4-BE49-F238E27FC236}">
                  <a16:creationId xmlns:a16="http://schemas.microsoft.com/office/drawing/2014/main" id="{F6F51A61-2510-4413-956E-C1D1918970BD}"/>
                </a:ext>
              </a:extLst>
            </p:cNvPr>
            <p:cNvGrpSpPr/>
            <p:nvPr/>
          </p:nvGrpSpPr>
          <p:grpSpPr>
            <a:xfrm>
              <a:off x="5286862" y="1916900"/>
              <a:ext cx="1812140" cy="3651283"/>
              <a:chOff x="6467477" y="549048"/>
              <a:chExt cx="3883024" cy="7868629"/>
            </a:xfrm>
            <a:effectLst>
              <a:outerShdw blurRad="495300" dist="50800" dir="5400000" sx="94000" sy="94000" algn="ctr" rotWithShape="0">
                <a:srgbClr val="000000">
                  <a:alpha val="37000"/>
                </a:srgbClr>
              </a:outerShdw>
            </a:effectLst>
          </p:grpSpPr>
          <p:sp>
            <p:nvSpPr>
              <p:cNvPr id="101" name="Freeform 5">
                <a:extLst>
                  <a:ext uri="{FF2B5EF4-FFF2-40B4-BE49-F238E27FC236}">
                    <a16:creationId xmlns:a16="http://schemas.microsoft.com/office/drawing/2014/main" id="{CFFB3F58-4491-43C6-8B46-A9A5D44E7E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01108" y="2201802"/>
                <a:ext cx="49393" cy="554717"/>
              </a:xfrm>
              <a:custGeom>
                <a:avLst/>
                <a:gdLst>
                  <a:gd name="T0" fmla="*/ 0 w 11"/>
                  <a:gd name="T1" fmla="*/ 4 h 126"/>
                  <a:gd name="T2" fmla="*/ 0 w 11"/>
                  <a:gd name="T3" fmla="*/ 123 h 126"/>
                  <a:gd name="T4" fmla="*/ 3 w 11"/>
                  <a:gd name="T5" fmla="*/ 126 h 126"/>
                  <a:gd name="T6" fmla="*/ 8 w 11"/>
                  <a:gd name="T7" fmla="*/ 126 h 126"/>
                  <a:gd name="T8" fmla="*/ 11 w 11"/>
                  <a:gd name="T9" fmla="*/ 123 h 126"/>
                  <a:gd name="T10" fmla="*/ 11 w 11"/>
                  <a:gd name="T11" fmla="*/ 4 h 126"/>
                  <a:gd name="T12" fmla="*/ 8 w 11"/>
                  <a:gd name="T13" fmla="*/ 0 h 126"/>
                  <a:gd name="T14" fmla="*/ 3 w 11"/>
                  <a:gd name="T15" fmla="*/ 0 h 126"/>
                  <a:gd name="T16" fmla="*/ 0 w 11"/>
                  <a:gd name="T17" fmla="*/ 4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26">
                    <a:moveTo>
                      <a:pt x="0" y="4"/>
                    </a:moveTo>
                    <a:cubicBezTo>
                      <a:pt x="0" y="123"/>
                      <a:pt x="0" y="123"/>
                      <a:pt x="0" y="123"/>
                    </a:cubicBezTo>
                    <a:cubicBezTo>
                      <a:pt x="0" y="125"/>
                      <a:pt x="1" y="126"/>
                      <a:pt x="3" y="126"/>
                    </a:cubicBezTo>
                    <a:cubicBezTo>
                      <a:pt x="8" y="126"/>
                      <a:pt x="8" y="126"/>
                      <a:pt x="8" y="126"/>
                    </a:cubicBezTo>
                    <a:cubicBezTo>
                      <a:pt x="9" y="126"/>
                      <a:pt x="11" y="125"/>
                      <a:pt x="11" y="12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2"/>
                      <a:pt x="9" y="0"/>
                      <a:pt x="8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F9E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2" name="Rectangle 6">
                <a:extLst>
                  <a:ext uri="{FF2B5EF4-FFF2-40B4-BE49-F238E27FC236}">
                    <a16:creationId xmlns:a16="http://schemas.microsoft.com/office/drawing/2014/main" id="{7BE7119D-D95F-442F-85C7-826E33462B1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263114" y="7684386"/>
                <a:ext cx="53192" cy="136780"/>
              </a:xfrm>
              <a:prstGeom prst="rect">
                <a:avLst/>
              </a:prstGeom>
              <a:solidFill>
                <a:srgbClr val="BC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3" name="Rectangle 7">
                <a:extLst>
                  <a:ext uri="{FF2B5EF4-FFF2-40B4-BE49-F238E27FC236}">
                    <a16:creationId xmlns:a16="http://schemas.microsoft.com/office/drawing/2014/main" id="{85E6DE9E-41EC-4F86-95D9-4B3DECB4899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263114" y="1111364"/>
                <a:ext cx="53192" cy="136780"/>
              </a:xfrm>
              <a:prstGeom prst="rect">
                <a:avLst/>
              </a:prstGeom>
              <a:solidFill>
                <a:srgbClr val="BC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4" name="Freeform 8">
                <a:extLst>
                  <a:ext uri="{FF2B5EF4-FFF2-40B4-BE49-F238E27FC236}">
                    <a16:creationId xmlns:a16="http://schemas.microsoft.com/office/drawing/2014/main" id="{AE1202B6-3168-4CCC-A22D-3E3B50025CD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486474" y="549048"/>
                <a:ext cx="3829832" cy="7868629"/>
              </a:xfrm>
              <a:custGeom>
                <a:avLst/>
                <a:gdLst>
                  <a:gd name="T0" fmla="*/ 738 w 868"/>
                  <a:gd name="T1" fmla="*/ 0 h 1791"/>
                  <a:gd name="T2" fmla="*/ 127 w 868"/>
                  <a:gd name="T3" fmla="*/ 0 h 1791"/>
                  <a:gd name="T4" fmla="*/ 0 w 868"/>
                  <a:gd name="T5" fmla="*/ 128 h 1791"/>
                  <a:gd name="T6" fmla="*/ 0 w 868"/>
                  <a:gd name="T7" fmla="*/ 1664 h 1791"/>
                  <a:gd name="T8" fmla="*/ 127 w 868"/>
                  <a:gd name="T9" fmla="*/ 1791 h 1791"/>
                  <a:gd name="T10" fmla="*/ 738 w 868"/>
                  <a:gd name="T11" fmla="*/ 1791 h 1791"/>
                  <a:gd name="T12" fmla="*/ 868 w 868"/>
                  <a:gd name="T13" fmla="*/ 1664 h 1791"/>
                  <a:gd name="T14" fmla="*/ 868 w 868"/>
                  <a:gd name="T15" fmla="*/ 128 h 1791"/>
                  <a:gd name="T16" fmla="*/ 738 w 868"/>
                  <a:gd name="T17" fmla="*/ 0 h 1791"/>
                  <a:gd name="T18" fmla="*/ 847 w 868"/>
                  <a:gd name="T19" fmla="*/ 1654 h 1791"/>
                  <a:gd name="T20" fmla="*/ 732 w 868"/>
                  <a:gd name="T21" fmla="*/ 1769 h 1791"/>
                  <a:gd name="T22" fmla="*/ 134 w 868"/>
                  <a:gd name="T23" fmla="*/ 1769 h 1791"/>
                  <a:gd name="T24" fmla="*/ 19 w 868"/>
                  <a:gd name="T25" fmla="*/ 1654 h 1791"/>
                  <a:gd name="T26" fmla="*/ 19 w 868"/>
                  <a:gd name="T27" fmla="*/ 131 h 1791"/>
                  <a:gd name="T28" fmla="*/ 134 w 868"/>
                  <a:gd name="T29" fmla="*/ 16 h 1791"/>
                  <a:gd name="T30" fmla="*/ 732 w 868"/>
                  <a:gd name="T31" fmla="*/ 16 h 1791"/>
                  <a:gd name="T32" fmla="*/ 847 w 868"/>
                  <a:gd name="T33" fmla="*/ 131 h 1791"/>
                  <a:gd name="T34" fmla="*/ 847 w 868"/>
                  <a:gd name="T35" fmla="*/ 1654 h 1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68" h="1791">
                    <a:moveTo>
                      <a:pt x="738" y="0"/>
                    </a:moveTo>
                    <a:cubicBezTo>
                      <a:pt x="127" y="0"/>
                      <a:pt x="127" y="0"/>
                      <a:pt x="127" y="0"/>
                    </a:cubicBezTo>
                    <a:cubicBezTo>
                      <a:pt x="57" y="0"/>
                      <a:pt x="0" y="57"/>
                      <a:pt x="0" y="128"/>
                    </a:cubicBezTo>
                    <a:cubicBezTo>
                      <a:pt x="0" y="1664"/>
                      <a:pt x="0" y="1664"/>
                      <a:pt x="0" y="1664"/>
                    </a:cubicBezTo>
                    <a:cubicBezTo>
                      <a:pt x="0" y="1734"/>
                      <a:pt x="57" y="1791"/>
                      <a:pt x="127" y="1791"/>
                    </a:cubicBezTo>
                    <a:cubicBezTo>
                      <a:pt x="738" y="1791"/>
                      <a:pt x="738" y="1791"/>
                      <a:pt x="738" y="1791"/>
                    </a:cubicBezTo>
                    <a:cubicBezTo>
                      <a:pt x="809" y="1791"/>
                      <a:pt x="866" y="1734"/>
                      <a:pt x="868" y="1664"/>
                    </a:cubicBezTo>
                    <a:cubicBezTo>
                      <a:pt x="868" y="128"/>
                      <a:pt x="868" y="128"/>
                      <a:pt x="868" y="128"/>
                    </a:cubicBezTo>
                    <a:cubicBezTo>
                      <a:pt x="866" y="57"/>
                      <a:pt x="809" y="0"/>
                      <a:pt x="738" y="0"/>
                    </a:cubicBezTo>
                    <a:close/>
                    <a:moveTo>
                      <a:pt x="847" y="1654"/>
                    </a:moveTo>
                    <a:cubicBezTo>
                      <a:pt x="847" y="1718"/>
                      <a:pt x="796" y="1769"/>
                      <a:pt x="732" y="1769"/>
                    </a:cubicBezTo>
                    <a:cubicBezTo>
                      <a:pt x="134" y="1769"/>
                      <a:pt x="134" y="1769"/>
                      <a:pt x="134" y="1769"/>
                    </a:cubicBezTo>
                    <a:cubicBezTo>
                      <a:pt x="71" y="1769"/>
                      <a:pt x="19" y="1718"/>
                      <a:pt x="19" y="1654"/>
                    </a:cubicBezTo>
                    <a:cubicBezTo>
                      <a:pt x="19" y="131"/>
                      <a:pt x="19" y="131"/>
                      <a:pt x="19" y="131"/>
                    </a:cubicBezTo>
                    <a:cubicBezTo>
                      <a:pt x="19" y="68"/>
                      <a:pt x="71" y="16"/>
                      <a:pt x="134" y="16"/>
                    </a:cubicBezTo>
                    <a:cubicBezTo>
                      <a:pt x="732" y="16"/>
                      <a:pt x="732" y="16"/>
                      <a:pt x="732" y="16"/>
                    </a:cubicBezTo>
                    <a:cubicBezTo>
                      <a:pt x="796" y="16"/>
                      <a:pt x="847" y="68"/>
                      <a:pt x="847" y="131"/>
                    </a:cubicBezTo>
                    <a:lnTo>
                      <a:pt x="847" y="1654"/>
                    </a:lnTo>
                    <a:close/>
                  </a:path>
                </a:pathLst>
              </a:custGeom>
              <a:solidFill>
                <a:srgbClr val="F9E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5" name="Freeform 9">
                <a:extLst>
                  <a:ext uri="{FF2B5EF4-FFF2-40B4-BE49-F238E27FC236}">
                    <a16:creationId xmlns:a16="http://schemas.microsoft.com/office/drawing/2014/main" id="{BCA8833F-B453-4F06-B2AD-328081F78C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43465" y="602240"/>
                <a:ext cx="3719648" cy="7766043"/>
              </a:xfrm>
              <a:custGeom>
                <a:avLst/>
                <a:gdLst>
                  <a:gd name="T0" fmla="*/ 718 w 843"/>
                  <a:gd name="T1" fmla="*/ 1768 h 1768"/>
                  <a:gd name="T2" fmla="*/ 120 w 843"/>
                  <a:gd name="T3" fmla="*/ 1768 h 1768"/>
                  <a:gd name="T4" fmla="*/ 0 w 843"/>
                  <a:gd name="T5" fmla="*/ 1648 h 1768"/>
                  <a:gd name="T6" fmla="*/ 0 w 843"/>
                  <a:gd name="T7" fmla="*/ 120 h 1768"/>
                  <a:gd name="T8" fmla="*/ 120 w 843"/>
                  <a:gd name="T9" fmla="*/ 0 h 1768"/>
                  <a:gd name="T10" fmla="*/ 718 w 843"/>
                  <a:gd name="T11" fmla="*/ 0 h 1768"/>
                  <a:gd name="T12" fmla="*/ 843 w 843"/>
                  <a:gd name="T13" fmla="*/ 125 h 1768"/>
                  <a:gd name="T14" fmla="*/ 843 w 843"/>
                  <a:gd name="T15" fmla="*/ 1643 h 1768"/>
                  <a:gd name="T16" fmla="*/ 718 w 843"/>
                  <a:gd name="T17" fmla="*/ 1768 h 17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3" h="1768">
                    <a:moveTo>
                      <a:pt x="718" y="1768"/>
                    </a:moveTo>
                    <a:cubicBezTo>
                      <a:pt x="120" y="1768"/>
                      <a:pt x="120" y="1768"/>
                      <a:pt x="120" y="1768"/>
                    </a:cubicBezTo>
                    <a:cubicBezTo>
                      <a:pt x="54" y="1768"/>
                      <a:pt x="0" y="1714"/>
                      <a:pt x="0" y="1648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0" y="54"/>
                      <a:pt x="54" y="0"/>
                      <a:pt x="120" y="0"/>
                    </a:cubicBezTo>
                    <a:cubicBezTo>
                      <a:pt x="718" y="0"/>
                      <a:pt x="718" y="0"/>
                      <a:pt x="718" y="0"/>
                    </a:cubicBezTo>
                    <a:cubicBezTo>
                      <a:pt x="787" y="0"/>
                      <a:pt x="843" y="56"/>
                      <a:pt x="843" y="125"/>
                    </a:cubicBezTo>
                    <a:cubicBezTo>
                      <a:pt x="843" y="1643"/>
                      <a:pt x="843" y="1643"/>
                      <a:pt x="843" y="1643"/>
                    </a:cubicBezTo>
                    <a:cubicBezTo>
                      <a:pt x="843" y="1712"/>
                      <a:pt x="787" y="1768"/>
                      <a:pt x="718" y="1768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6" name="Rectangle 10">
                <a:extLst>
                  <a:ext uri="{FF2B5EF4-FFF2-40B4-BE49-F238E27FC236}">
                    <a16:creationId xmlns:a16="http://schemas.microsoft.com/office/drawing/2014/main" id="{92DD3795-1D32-4C5D-AB24-E063192CB9C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703042" y="1517904"/>
                <a:ext cx="3400495" cy="590052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pic>
            <p:nvPicPr>
              <p:cNvPr id="107" name="Picture 11">
                <a:extLst>
                  <a:ext uri="{FF2B5EF4-FFF2-40B4-BE49-F238E27FC236}">
                    <a16:creationId xmlns:a16="http://schemas.microsoft.com/office/drawing/2014/main" id="{2AA7A8F6-7C13-43B8-9493-9B138D27F3AE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74638" y="7581801"/>
                <a:ext cx="649703" cy="6459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8" name="Oval 8">
                <a:extLst>
                  <a:ext uri="{FF2B5EF4-FFF2-40B4-BE49-F238E27FC236}">
                    <a16:creationId xmlns:a16="http://schemas.microsoft.com/office/drawing/2014/main" id="{B8BA335F-4691-4AEA-A746-B11329899BF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8127831" y="7631194"/>
                <a:ext cx="547119" cy="547118"/>
              </a:xfrm>
              <a:prstGeom prst="ellipse">
                <a:avLst/>
              </a:pr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9" name="Oval 9">
                <a:extLst>
                  <a:ext uri="{FF2B5EF4-FFF2-40B4-BE49-F238E27FC236}">
                    <a16:creationId xmlns:a16="http://schemas.microsoft.com/office/drawing/2014/main" id="{8999C07B-41D6-4A25-91CE-430357F4FBE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8340599" y="761816"/>
                <a:ext cx="102585" cy="102585"/>
              </a:xfrm>
              <a:prstGeom prst="ellipse">
                <a:avLst/>
              </a:prstGeom>
              <a:solidFill>
                <a:srgbClr val="3C3E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0" name="Freeform 10">
                <a:extLst>
                  <a:ext uri="{FF2B5EF4-FFF2-40B4-BE49-F238E27FC236}">
                    <a16:creationId xmlns:a16="http://schemas.microsoft.com/office/drawing/2014/main" id="{02DAE196-FE55-4AB8-983D-98583A81A8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089836" y="993582"/>
                <a:ext cx="615509" cy="83588"/>
              </a:xfrm>
              <a:custGeom>
                <a:avLst/>
                <a:gdLst>
                  <a:gd name="T0" fmla="*/ 130 w 139"/>
                  <a:gd name="T1" fmla="*/ 19 h 19"/>
                  <a:gd name="T2" fmla="*/ 10 w 139"/>
                  <a:gd name="T3" fmla="*/ 19 h 19"/>
                  <a:gd name="T4" fmla="*/ 0 w 139"/>
                  <a:gd name="T5" fmla="*/ 9 h 19"/>
                  <a:gd name="T6" fmla="*/ 0 w 139"/>
                  <a:gd name="T7" fmla="*/ 9 h 19"/>
                  <a:gd name="T8" fmla="*/ 10 w 139"/>
                  <a:gd name="T9" fmla="*/ 0 h 19"/>
                  <a:gd name="T10" fmla="*/ 130 w 139"/>
                  <a:gd name="T11" fmla="*/ 0 h 19"/>
                  <a:gd name="T12" fmla="*/ 139 w 139"/>
                  <a:gd name="T13" fmla="*/ 9 h 19"/>
                  <a:gd name="T14" fmla="*/ 139 w 139"/>
                  <a:gd name="T15" fmla="*/ 9 h 19"/>
                  <a:gd name="T16" fmla="*/ 130 w 139"/>
                  <a:gd name="T1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9" h="19">
                    <a:moveTo>
                      <a:pt x="130" y="19"/>
                    </a:moveTo>
                    <a:cubicBezTo>
                      <a:pt x="10" y="19"/>
                      <a:pt x="10" y="19"/>
                      <a:pt x="10" y="19"/>
                    </a:cubicBezTo>
                    <a:cubicBezTo>
                      <a:pt x="5" y="19"/>
                      <a:pt x="0" y="15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5" y="0"/>
                      <a:pt x="10" y="0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35" y="0"/>
                      <a:pt x="139" y="4"/>
                      <a:pt x="139" y="9"/>
                    </a:cubicBezTo>
                    <a:cubicBezTo>
                      <a:pt x="139" y="9"/>
                      <a:pt x="139" y="9"/>
                      <a:pt x="139" y="9"/>
                    </a:cubicBezTo>
                    <a:cubicBezTo>
                      <a:pt x="139" y="15"/>
                      <a:pt x="135" y="19"/>
                      <a:pt x="130" y="19"/>
                    </a:cubicBezTo>
                    <a:close/>
                  </a:path>
                </a:pathLst>
              </a:custGeom>
              <a:solidFill>
                <a:srgbClr val="3C3E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1" name="Freeform 11">
                <a:extLst>
                  <a:ext uri="{FF2B5EF4-FFF2-40B4-BE49-F238E27FC236}">
                    <a16:creationId xmlns:a16="http://schemas.microsoft.com/office/drawing/2014/main" id="{49751870-90F2-44FF-9800-E3DB4DFDFC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67477" y="1536901"/>
                <a:ext cx="56992" cy="338150"/>
              </a:xfrm>
              <a:custGeom>
                <a:avLst/>
                <a:gdLst>
                  <a:gd name="T0" fmla="*/ 0 w 13"/>
                  <a:gd name="T1" fmla="*/ 4 h 77"/>
                  <a:gd name="T2" fmla="*/ 0 w 13"/>
                  <a:gd name="T3" fmla="*/ 73 h 77"/>
                  <a:gd name="T4" fmla="*/ 4 w 13"/>
                  <a:gd name="T5" fmla="*/ 77 h 77"/>
                  <a:gd name="T6" fmla="*/ 9 w 13"/>
                  <a:gd name="T7" fmla="*/ 77 h 77"/>
                  <a:gd name="T8" fmla="*/ 13 w 13"/>
                  <a:gd name="T9" fmla="*/ 73 h 77"/>
                  <a:gd name="T10" fmla="*/ 13 w 13"/>
                  <a:gd name="T11" fmla="*/ 4 h 77"/>
                  <a:gd name="T12" fmla="*/ 9 w 13"/>
                  <a:gd name="T13" fmla="*/ 0 h 77"/>
                  <a:gd name="T14" fmla="*/ 4 w 13"/>
                  <a:gd name="T15" fmla="*/ 0 h 77"/>
                  <a:gd name="T16" fmla="*/ 0 w 13"/>
                  <a:gd name="T17" fmla="*/ 4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77">
                    <a:moveTo>
                      <a:pt x="0" y="4"/>
                    </a:moveTo>
                    <a:cubicBezTo>
                      <a:pt x="0" y="73"/>
                      <a:pt x="0" y="73"/>
                      <a:pt x="0" y="73"/>
                    </a:cubicBezTo>
                    <a:cubicBezTo>
                      <a:pt x="0" y="75"/>
                      <a:pt x="2" y="77"/>
                      <a:pt x="4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11" y="77"/>
                      <a:pt x="13" y="75"/>
                      <a:pt x="13" y="7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2"/>
                      <a:pt x="11" y="0"/>
                      <a:pt x="9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F9E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2" name="Freeform 12">
                <a:extLst>
                  <a:ext uri="{FF2B5EF4-FFF2-40B4-BE49-F238E27FC236}">
                    <a16:creationId xmlns:a16="http://schemas.microsoft.com/office/drawing/2014/main" id="{236EEB45-D5ED-4C40-B88D-1BEC9C70BD7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67477" y="2232197"/>
                <a:ext cx="56992" cy="577514"/>
              </a:xfrm>
              <a:custGeom>
                <a:avLst/>
                <a:gdLst>
                  <a:gd name="T0" fmla="*/ 0 w 13"/>
                  <a:gd name="T1" fmla="*/ 4 h 131"/>
                  <a:gd name="T2" fmla="*/ 0 w 13"/>
                  <a:gd name="T3" fmla="*/ 127 h 131"/>
                  <a:gd name="T4" fmla="*/ 4 w 13"/>
                  <a:gd name="T5" fmla="*/ 131 h 131"/>
                  <a:gd name="T6" fmla="*/ 9 w 13"/>
                  <a:gd name="T7" fmla="*/ 131 h 131"/>
                  <a:gd name="T8" fmla="*/ 13 w 13"/>
                  <a:gd name="T9" fmla="*/ 127 h 131"/>
                  <a:gd name="T10" fmla="*/ 13 w 13"/>
                  <a:gd name="T11" fmla="*/ 4 h 131"/>
                  <a:gd name="T12" fmla="*/ 9 w 13"/>
                  <a:gd name="T13" fmla="*/ 0 h 131"/>
                  <a:gd name="T14" fmla="*/ 4 w 13"/>
                  <a:gd name="T15" fmla="*/ 0 h 131"/>
                  <a:gd name="T16" fmla="*/ 0 w 13"/>
                  <a:gd name="T17" fmla="*/ 4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31">
                    <a:moveTo>
                      <a:pt x="0" y="4"/>
                    </a:moveTo>
                    <a:cubicBezTo>
                      <a:pt x="0" y="127"/>
                      <a:pt x="0" y="127"/>
                      <a:pt x="0" y="127"/>
                    </a:cubicBezTo>
                    <a:cubicBezTo>
                      <a:pt x="0" y="129"/>
                      <a:pt x="2" y="131"/>
                      <a:pt x="4" y="131"/>
                    </a:cubicBezTo>
                    <a:cubicBezTo>
                      <a:pt x="9" y="131"/>
                      <a:pt x="9" y="131"/>
                      <a:pt x="9" y="131"/>
                    </a:cubicBezTo>
                    <a:cubicBezTo>
                      <a:pt x="11" y="131"/>
                      <a:pt x="13" y="129"/>
                      <a:pt x="13" y="127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2"/>
                      <a:pt x="11" y="0"/>
                      <a:pt x="9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F9E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3" name="Freeform 13">
                <a:extLst>
                  <a:ext uri="{FF2B5EF4-FFF2-40B4-BE49-F238E27FC236}">
                    <a16:creationId xmlns:a16="http://schemas.microsoft.com/office/drawing/2014/main" id="{AE3A9CCB-C885-4661-B78D-A9A36230EC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67477" y="2950291"/>
                <a:ext cx="56992" cy="569915"/>
              </a:xfrm>
              <a:custGeom>
                <a:avLst/>
                <a:gdLst>
                  <a:gd name="T0" fmla="*/ 0 w 13"/>
                  <a:gd name="T1" fmla="*/ 3 h 130"/>
                  <a:gd name="T2" fmla="*/ 0 w 13"/>
                  <a:gd name="T3" fmla="*/ 127 h 130"/>
                  <a:gd name="T4" fmla="*/ 4 w 13"/>
                  <a:gd name="T5" fmla="*/ 130 h 130"/>
                  <a:gd name="T6" fmla="*/ 9 w 13"/>
                  <a:gd name="T7" fmla="*/ 130 h 130"/>
                  <a:gd name="T8" fmla="*/ 13 w 13"/>
                  <a:gd name="T9" fmla="*/ 127 h 130"/>
                  <a:gd name="T10" fmla="*/ 13 w 13"/>
                  <a:gd name="T11" fmla="*/ 3 h 130"/>
                  <a:gd name="T12" fmla="*/ 9 w 13"/>
                  <a:gd name="T13" fmla="*/ 0 h 130"/>
                  <a:gd name="T14" fmla="*/ 4 w 13"/>
                  <a:gd name="T15" fmla="*/ 0 h 130"/>
                  <a:gd name="T16" fmla="*/ 0 w 13"/>
                  <a:gd name="T17" fmla="*/ 3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30">
                    <a:moveTo>
                      <a:pt x="0" y="3"/>
                    </a:moveTo>
                    <a:cubicBezTo>
                      <a:pt x="0" y="127"/>
                      <a:pt x="0" y="127"/>
                      <a:pt x="0" y="127"/>
                    </a:cubicBezTo>
                    <a:cubicBezTo>
                      <a:pt x="0" y="129"/>
                      <a:pt x="2" y="130"/>
                      <a:pt x="4" y="130"/>
                    </a:cubicBezTo>
                    <a:cubicBezTo>
                      <a:pt x="9" y="130"/>
                      <a:pt x="9" y="130"/>
                      <a:pt x="9" y="130"/>
                    </a:cubicBezTo>
                    <a:cubicBezTo>
                      <a:pt x="11" y="130"/>
                      <a:pt x="13" y="129"/>
                      <a:pt x="13" y="127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1"/>
                      <a:pt x="11" y="0"/>
                      <a:pt x="9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F9E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4" name="Rectangle 14">
                <a:extLst>
                  <a:ext uri="{FF2B5EF4-FFF2-40B4-BE49-F238E27FC236}">
                    <a16:creationId xmlns:a16="http://schemas.microsoft.com/office/drawing/2014/main" id="{5B1D463C-6B5C-493A-A265-1BDEFC0A3E8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486474" y="7718581"/>
                <a:ext cx="53192" cy="136780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5" name="Rectangle 15">
                <a:extLst>
                  <a:ext uri="{FF2B5EF4-FFF2-40B4-BE49-F238E27FC236}">
                    <a16:creationId xmlns:a16="http://schemas.microsoft.com/office/drawing/2014/main" id="{B102FB0B-DE3C-411E-B5B4-75D80B35E5C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263114" y="7718581"/>
                <a:ext cx="53192" cy="136780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6" name="Rectangle 16">
                <a:extLst>
                  <a:ext uri="{FF2B5EF4-FFF2-40B4-BE49-F238E27FC236}">
                    <a16:creationId xmlns:a16="http://schemas.microsoft.com/office/drawing/2014/main" id="{49836A40-0238-46F1-98ED-0AD31738AE3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486474" y="1145559"/>
                <a:ext cx="53192" cy="136780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7" name="Rectangle 17">
                <a:extLst>
                  <a:ext uri="{FF2B5EF4-FFF2-40B4-BE49-F238E27FC236}">
                    <a16:creationId xmlns:a16="http://schemas.microsoft.com/office/drawing/2014/main" id="{396C3DD9-539B-45EE-A855-9FFE3C7F58E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263114" y="1145559"/>
                <a:ext cx="53192" cy="136780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8" name="Oval 18">
                <a:extLst>
                  <a:ext uri="{FF2B5EF4-FFF2-40B4-BE49-F238E27FC236}">
                    <a16:creationId xmlns:a16="http://schemas.microsoft.com/office/drawing/2014/main" id="{9686C432-E234-4C9E-8241-20F8F53FC48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740288" y="970785"/>
                <a:ext cx="140579" cy="140579"/>
              </a:xfrm>
              <a:prstGeom prst="ellipse">
                <a:avLst/>
              </a:prstGeom>
              <a:solidFill>
                <a:srgbClr val="3C3E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pic>
          <p:nvPicPr>
            <p:cNvPr id="140" name="Рисунок 139">
              <a:extLst>
                <a:ext uri="{FF2B5EF4-FFF2-40B4-BE49-F238E27FC236}">
                  <a16:creationId xmlns:a16="http://schemas.microsoft.com/office/drawing/2014/main" id="{F7FD1399-F1C6-4F0E-B71B-43FA9865EE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11497"/>
            <a:stretch/>
          </p:blipFill>
          <p:spPr>
            <a:xfrm>
              <a:off x="5366095" y="2332970"/>
              <a:ext cx="1617653" cy="2800444"/>
            </a:xfrm>
            <a:prstGeom prst="rect">
              <a:avLst/>
            </a:prstGeom>
          </p:spPr>
        </p:pic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904E3992-81AE-4A75-B7BF-0AC4E99FDFE3}"/>
              </a:ext>
            </a:extLst>
          </p:cNvPr>
          <p:cNvSpPr txBox="1"/>
          <p:nvPr/>
        </p:nvSpPr>
        <p:spPr>
          <a:xfrm>
            <a:off x="11592991" y="6445968"/>
            <a:ext cx="397237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r>
              <a:rPr lang="ru-RU" sz="1400" dirty="0">
                <a:latin typeface="Rubrik New Light" panose="00000400000000000000" pitchFamily="2" charset="-52"/>
                <a:cs typeface="Segoe UI" panose="020B0502040204020203" pitchFamily="34" charset="0"/>
              </a:rPr>
              <a:t>14</a:t>
            </a:r>
          </a:p>
          <a:p>
            <a:pPr algn="r"/>
            <a:endParaRPr lang="ru-RU" sz="1400" dirty="0">
              <a:latin typeface="Rubrik New Light" panose="00000400000000000000" pitchFamily="2" charset="-52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778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верхние углы 4">
            <a:extLst>
              <a:ext uri="{FF2B5EF4-FFF2-40B4-BE49-F238E27FC236}">
                <a16:creationId xmlns:a16="http://schemas.microsoft.com/office/drawing/2014/main" id="{EA5E5AF3-4EFB-41F1-B0E9-58889427DD8C}"/>
              </a:ext>
            </a:extLst>
          </p:cNvPr>
          <p:cNvSpPr/>
          <p:nvPr/>
        </p:nvSpPr>
        <p:spPr>
          <a:xfrm>
            <a:off x="2471738" y="4413250"/>
            <a:ext cx="3224212" cy="2444750"/>
          </a:xfrm>
          <a:prstGeom prst="round2SameRect">
            <a:avLst>
              <a:gd name="adj1" fmla="val 14394"/>
              <a:gd name="adj2" fmla="val 0"/>
            </a:avLst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1267" name="Группа 11">
            <a:extLst>
              <a:ext uri="{FF2B5EF4-FFF2-40B4-BE49-F238E27FC236}">
                <a16:creationId xmlns:a16="http://schemas.microsoft.com/office/drawing/2014/main" id="{449BB53D-1308-403C-9473-7D23E4BF0640}"/>
              </a:ext>
            </a:extLst>
          </p:cNvPr>
          <p:cNvGrpSpPr>
            <a:grpSpLocks/>
          </p:cNvGrpSpPr>
          <p:nvPr/>
        </p:nvGrpSpPr>
        <p:grpSpPr bwMode="auto">
          <a:xfrm>
            <a:off x="9891713" y="322263"/>
            <a:ext cx="1635125" cy="715962"/>
            <a:chOff x="8718550" y="398463"/>
            <a:chExt cx="1635125" cy="715962"/>
          </a:xfrm>
        </p:grpSpPr>
        <p:pic>
          <p:nvPicPr>
            <p:cNvPr id="11285" name="Рисунок 16">
              <a:extLst>
                <a:ext uri="{FF2B5EF4-FFF2-40B4-BE49-F238E27FC236}">
                  <a16:creationId xmlns:a16="http://schemas.microsoft.com/office/drawing/2014/main" id="{F28608BD-834D-4967-AB09-30FCA8A36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5463" y="398463"/>
              <a:ext cx="938212" cy="69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6" name="Рисунок 21">
              <a:extLst>
                <a:ext uri="{FF2B5EF4-FFF2-40B4-BE49-F238E27FC236}">
                  <a16:creationId xmlns:a16="http://schemas.microsoft.com/office/drawing/2014/main" id="{15181AA6-077B-4FDE-A964-24494B81E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8550" y="398463"/>
              <a:ext cx="344488" cy="715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Прямоугольник: скругленные верхние углы 30">
            <a:extLst>
              <a:ext uri="{FF2B5EF4-FFF2-40B4-BE49-F238E27FC236}">
                <a16:creationId xmlns:a16="http://schemas.microsoft.com/office/drawing/2014/main" id="{1343FB23-B968-412E-AD1B-F2987831E9A4}"/>
              </a:ext>
            </a:extLst>
          </p:cNvPr>
          <p:cNvSpPr/>
          <p:nvPr/>
        </p:nvSpPr>
        <p:spPr>
          <a:xfrm>
            <a:off x="6496050" y="4413250"/>
            <a:ext cx="3224213" cy="2444750"/>
          </a:xfrm>
          <a:prstGeom prst="round2SameRect">
            <a:avLst>
              <a:gd name="adj1" fmla="val 14394"/>
              <a:gd name="adj2" fmla="val 0"/>
            </a:avLst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271" name="TextBox 17">
            <a:extLst>
              <a:ext uri="{FF2B5EF4-FFF2-40B4-BE49-F238E27FC236}">
                <a16:creationId xmlns:a16="http://schemas.microsoft.com/office/drawing/2014/main" id="{96CE4348-C404-4094-89C0-7BD1919D8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8525" y="1977011"/>
            <a:ext cx="78549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600" dirty="0">
                <a:solidFill>
                  <a:srgbClr val="10002B"/>
                </a:solidFill>
                <a:latin typeface="Rubrik New Light" panose="00000400000000000000" pitchFamily="2" charset="-52"/>
              </a:rPr>
              <a:t>Это медицинское обследование, которое направлено</a:t>
            </a:r>
            <a:r>
              <a:rPr lang="en-US" altLang="ru-RU" sz="1600" dirty="0">
                <a:solidFill>
                  <a:srgbClr val="10002B"/>
                </a:solidFill>
                <a:latin typeface="Rubrik New Light" panose="00000400000000000000" pitchFamily="2" charset="-52"/>
              </a:rPr>
              <a:t> </a:t>
            </a:r>
            <a:r>
              <a:rPr lang="ru-RU" altLang="ru-RU" sz="1600" dirty="0">
                <a:solidFill>
                  <a:srgbClr val="10002B"/>
                </a:solidFill>
                <a:latin typeface="Rubrik New Light" panose="00000400000000000000" pitchFamily="2" charset="-52"/>
              </a:rPr>
              <a:t>на оценку здоровья человека для выявления</a:t>
            </a:r>
            <a:r>
              <a:rPr lang="en-US" altLang="ru-RU" sz="1600" dirty="0">
                <a:solidFill>
                  <a:srgbClr val="10002B"/>
                </a:solidFill>
                <a:latin typeface="Rubrik New Light" panose="00000400000000000000" pitchFamily="2" charset="-52"/>
              </a:rPr>
              <a:t> </a:t>
            </a:r>
            <a:r>
              <a:rPr lang="ru-RU" altLang="ru-RU" sz="1600" dirty="0">
                <a:solidFill>
                  <a:srgbClr val="10002B"/>
                </a:solidFill>
                <a:latin typeface="Rubrik New Light" panose="00000400000000000000" pitchFamily="2" charset="-52"/>
              </a:rPr>
              <a:t>и предупреждения заболеваний</a:t>
            </a:r>
          </a:p>
        </p:txBody>
      </p:sp>
      <p:sp>
        <p:nvSpPr>
          <p:cNvPr id="11272" name="TextBox 17">
            <a:extLst>
              <a:ext uri="{FF2B5EF4-FFF2-40B4-BE49-F238E27FC236}">
                <a16:creationId xmlns:a16="http://schemas.microsoft.com/office/drawing/2014/main" id="{5531F763-F06C-4944-93F1-37D34A314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8525" y="3798888"/>
            <a:ext cx="7854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400" dirty="0">
                <a:solidFill>
                  <a:srgbClr val="10002B"/>
                </a:solidFill>
                <a:latin typeface="Rubrik New Bold" panose="00000800000000000000" pitchFamily="2" charset="-52"/>
              </a:rPr>
              <a:t>Диспансеризацию может пройти любой гражданин Российской Федерации с 18 лет</a:t>
            </a:r>
          </a:p>
        </p:txBody>
      </p:sp>
      <p:grpSp>
        <p:nvGrpSpPr>
          <p:cNvPr id="11273" name="Группа 5">
            <a:extLst>
              <a:ext uri="{FF2B5EF4-FFF2-40B4-BE49-F238E27FC236}">
                <a16:creationId xmlns:a16="http://schemas.microsoft.com/office/drawing/2014/main" id="{2223AACF-BA7B-499E-85F9-A065A85D48A8}"/>
              </a:ext>
            </a:extLst>
          </p:cNvPr>
          <p:cNvGrpSpPr>
            <a:grpSpLocks/>
          </p:cNvGrpSpPr>
          <p:nvPr/>
        </p:nvGrpSpPr>
        <p:grpSpPr bwMode="auto">
          <a:xfrm>
            <a:off x="2758075" y="5195886"/>
            <a:ext cx="2651538" cy="919593"/>
            <a:chOff x="2725734" y="5082356"/>
            <a:chExt cx="2652241" cy="920884"/>
          </a:xfrm>
        </p:grpSpPr>
        <p:sp>
          <p:nvSpPr>
            <p:cNvPr id="11283" name="TextBox 17">
              <a:extLst>
                <a:ext uri="{FF2B5EF4-FFF2-40B4-BE49-F238E27FC236}">
                  <a16:creationId xmlns:a16="http://schemas.microsoft.com/office/drawing/2014/main" id="{65ECB1A6-0C42-4AF8-A2DE-87F0C311A2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5734" y="5082356"/>
              <a:ext cx="2652241" cy="647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sz="3600" b="1" dirty="0">
                  <a:solidFill>
                    <a:srgbClr val="16A554"/>
                  </a:solidFill>
                  <a:latin typeface="Rubrik New Bold" panose="00000800000000000000" pitchFamily="2" charset="-52"/>
                </a:rPr>
                <a:t>18-39 лет</a:t>
              </a:r>
            </a:p>
          </p:txBody>
        </p:sp>
        <p:sp>
          <p:nvSpPr>
            <p:cNvPr id="11284" name="TextBox 17">
              <a:extLst>
                <a:ext uri="{FF2B5EF4-FFF2-40B4-BE49-F238E27FC236}">
                  <a16:creationId xmlns:a16="http://schemas.microsoft.com/office/drawing/2014/main" id="{A5AD69B2-F866-49E5-8C2B-09C135855F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1733" y="5695031"/>
              <a:ext cx="1660242" cy="308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sz="1400" b="1" dirty="0">
                  <a:solidFill>
                    <a:srgbClr val="10002B"/>
                  </a:solidFill>
                  <a:latin typeface="Rubrik New Bold" panose="00000800000000000000" pitchFamily="2" charset="-52"/>
                </a:rPr>
                <a:t>1 раз в 3 года</a:t>
              </a:r>
            </a:p>
          </p:txBody>
        </p:sp>
      </p:grpSp>
      <p:grpSp>
        <p:nvGrpSpPr>
          <p:cNvPr id="11274" name="Группа 6">
            <a:extLst>
              <a:ext uri="{FF2B5EF4-FFF2-40B4-BE49-F238E27FC236}">
                <a16:creationId xmlns:a16="http://schemas.microsoft.com/office/drawing/2014/main" id="{DAF6D3FC-A5C3-4DC7-841B-00214BD2E8FE}"/>
              </a:ext>
            </a:extLst>
          </p:cNvPr>
          <p:cNvGrpSpPr>
            <a:grpSpLocks/>
          </p:cNvGrpSpPr>
          <p:nvPr/>
        </p:nvGrpSpPr>
        <p:grpSpPr bwMode="auto">
          <a:xfrm>
            <a:off x="6938963" y="5195888"/>
            <a:ext cx="2338387" cy="919162"/>
            <a:chOff x="6553200" y="4615308"/>
            <a:chExt cx="2339008" cy="920452"/>
          </a:xfrm>
        </p:grpSpPr>
        <p:sp>
          <p:nvSpPr>
            <p:cNvPr id="11281" name="TextBox 17">
              <a:extLst>
                <a:ext uri="{FF2B5EF4-FFF2-40B4-BE49-F238E27FC236}">
                  <a16:creationId xmlns:a16="http://schemas.microsoft.com/office/drawing/2014/main" id="{524024DD-C3CC-4D34-A2BD-772C17D8E1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53200" y="4615308"/>
              <a:ext cx="233900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ru-RU" altLang="ru-RU" sz="3600" b="1" dirty="0">
                  <a:solidFill>
                    <a:srgbClr val="16A554"/>
                  </a:solidFill>
                  <a:latin typeface="Rubrik New Bold" panose="00000800000000000000" pitchFamily="2" charset="-52"/>
                </a:rPr>
                <a:t>с 40 лет</a:t>
              </a:r>
            </a:p>
          </p:txBody>
        </p:sp>
        <p:sp>
          <p:nvSpPr>
            <p:cNvPr id="11282" name="TextBox 17">
              <a:extLst>
                <a:ext uri="{FF2B5EF4-FFF2-40B4-BE49-F238E27FC236}">
                  <a16:creationId xmlns:a16="http://schemas.microsoft.com/office/drawing/2014/main" id="{C2F733D9-5A2C-4744-A017-CFBAC1A0C5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88883" y="5227983"/>
              <a:ext cx="126764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ru-RU" altLang="ru-RU" sz="1400" b="1">
                  <a:solidFill>
                    <a:srgbClr val="10002B"/>
                  </a:solidFill>
                  <a:latin typeface="Rubrik New Bold" panose="00000800000000000000" pitchFamily="2" charset="-52"/>
                </a:rPr>
                <a:t>ежегодно</a:t>
              </a:r>
            </a:p>
          </p:txBody>
        </p:sp>
      </p:grpSp>
      <p:grpSp>
        <p:nvGrpSpPr>
          <p:cNvPr id="11275" name="Группа 26">
            <a:extLst>
              <a:ext uri="{FF2B5EF4-FFF2-40B4-BE49-F238E27FC236}">
                <a16:creationId xmlns:a16="http://schemas.microsoft.com/office/drawing/2014/main" id="{D3EE4250-E590-4B86-91E2-9646A803EC76}"/>
              </a:ext>
            </a:extLst>
          </p:cNvPr>
          <p:cNvGrpSpPr>
            <a:grpSpLocks/>
          </p:cNvGrpSpPr>
          <p:nvPr/>
        </p:nvGrpSpPr>
        <p:grpSpPr bwMode="auto">
          <a:xfrm>
            <a:off x="1955800" y="1497013"/>
            <a:ext cx="8280400" cy="1562100"/>
            <a:chOff x="1129749" y="1715662"/>
            <a:chExt cx="9932502" cy="1124448"/>
          </a:xfrm>
        </p:grpSpPr>
        <p:cxnSp>
          <p:nvCxnSpPr>
            <p:cNvPr id="36" name="Соединитель: уступ 35">
              <a:extLst>
                <a:ext uri="{FF2B5EF4-FFF2-40B4-BE49-F238E27FC236}">
                  <a16:creationId xmlns:a16="http://schemas.microsoft.com/office/drawing/2014/main" id="{D5289EBB-0CC8-484D-B8B1-198987240E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9749" y="1715662"/>
              <a:ext cx="9932502" cy="663927"/>
            </a:xfrm>
            <a:prstGeom prst="bentConnector3">
              <a:avLst>
                <a:gd name="adj1" fmla="val -139"/>
              </a:avLst>
            </a:prstGeom>
            <a:ln w="28575">
              <a:solidFill>
                <a:srgbClr val="16A55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Соединитель: уступ 36">
              <a:extLst>
                <a:ext uri="{FF2B5EF4-FFF2-40B4-BE49-F238E27FC236}">
                  <a16:creationId xmlns:a16="http://schemas.microsoft.com/office/drawing/2014/main" id="{7FA83D3A-33F8-4F36-943D-05ACAFEE01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29749" y="2176183"/>
              <a:ext cx="9932502" cy="663927"/>
            </a:xfrm>
            <a:prstGeom prst="bentConnector3">
              <a:avLst>
                <a:gd name="adj1" fmla="val -139"/>
              </a:avLst>
            </a:prstGeom>
            <a:ln w="28575">
              <a:solidFill>
                <a:srgbClr val="16A55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276" name="Рисунок 31">
            <a:extLst>
              <a:ext uri="{FF2B5EF4-FFF2-40B4-BE49-F238E27FC236}">
                <a16:creationId xmlns:a16="http://schemas.microsoft.com/office/drawing/2014/main" id="{0B89001A-E07C-4ABC-98F6-C92DAE863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47550">
            <a:off x="10178257" y="1745456"/>
            <a:ext cx="4171950" cy="44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Рисунок 38">
            <a:extLst>
              <a:ext uri="{FF2B5EF4-FFF2-40B4-BE49-F238E27FC236}">
                <a16:creationId xmlns:a16="http://schemas.microsoft.com/office/drawing/2014/main" id="{08CF68FB-A5BB-4A57-8254-FF6351D8A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51909">
            <a:off x="-666750" y="2176463"/>
            <a:ext cx="3489325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Рисунок 40">
            <a:extLst>
              <a:ext uri="{FF2B5EF4-FFF2-40B4-BE49-F238E27FC236}">
                <a16:creationId xmlns:a16="http://schemas.microsoft.com/office/drawing/2014/main" id="{2D641687-FD88-4868-B94B-6F5C2959E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42132">
            <a:off x="10107613" y="5129213"/>
            <a:ext cx="12827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8EBF3AA-FC63-4298-824D-1AEAD4ADB694}"/>
              </a:ext>
            </a:extLst>
          </p:cNvPr>
          <p:cNvSpPr txBox="1"/>
          <p:nvPr/>
        </p:nvSpPr>
        <p:spPr>
          <a:xfrm>
            <a:off x="1488076" y="269900"/>
            <a:ext cx="9215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71475" algn="ctr">
              <a:defRPr/>
            </a:pPr>
            <a:r>
              <a:rPr lang="ru-RU" sz="3600" spc="-1" dirty="0">
                <a:solidFill>
                  <a:srgbClr val="10002B"/>
                </a:solidFill>
                <a:latin typeface="Rubrik New Light" panose="00000400000000000000" pitchFamily="2" charset="-52"/>
              </a:rPr>
              <a:t>Диспансеризация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AD38CD-93BD-4FCB-9BD8-09FF7526901B}"/>
              </a:ext>
            </a:extLst>
          </p:cNvPr>
          <p:cNvSpPr txBox="1"/>
          <p:nvPr/>
        </p:nvSpPr>
        <p:spPr>
          <a:xfrm>
            <a:off x="11592991" y="6445968"/>
            <a:ext cx="397237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r>
              <a:rPr lang="ru-RU" sz="1400" dirty="0">
                <a:latin typeface="Rubrik New Light" panose="00000400000000000000" pitchFamily="2" charset="-52"/>
                <a:cs typeface="Segoe UI" panose="020B0502040204020203" pitchFamily="34" charset="0"/>
              </a:rPr>
              <a:t>15</a:t>
            </a:r>
          </a:p>
          <a:p>
            <a:pPr algn="r"/>
            <a:endParaRPr lang="ru-RU" sz="1400" dirty="0">
              <a:latin typeface="Rubrik New Light" panose="00000400000000000000" pitchFamily="2" charset="-52"/>
              <a:cs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4">
            <a:extLst>
              <a:ext uri="{FF2B5EF4-FFF2-40B4-BE49-F238E27FC236}">
                <a16:creationId xmlns:a16="http://schemas.microsoft.com/office/drawing/2014/main" id="{0A0B594F-F411-4D66-B493-FDC8D39CA1E8}"/>
              </a:ext>
            </a:extLst>
          </p:cNvPr>
          <p:cNvSpPr txBox="1"/>
          <p:nvPr/>
        </p:nvSpPr>
        <p:spPr>
          <a:xfrm>
            <a:off x="366960" y="6133520"/>
            <a:ext cx="9232439" cy="44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3832">
              <a:spcBef>
                <a:spcPts val="91"/>
              </a:spcBef>
              <a:defRPr sz="1200" spc="35">
                <a:solidFill>
                  <a:srgbClr val="FFFFFF"/>
                </a:solidFill>
              </a:defRPr>
            </a:pPr>
            <a:r>
              <a:rPr lang="ru-RU" sz="1400" dirty="0">
                <a:solidFill>
                  <a:srgbClr val="00B2A9"/>
                </a:solidFill>
                <a:latin typeface="Rubrik New Bold" panose="00000800000000000000" pitchFamily="2" charset="-52"/>
              </a:rPr>
              <a:t>* </a:t>
            </a:r>
            <a:r>
              <a:rPr lang="ru-RU" sz="1400" dirty="0">
                <a:solidFill>
                  <a:srgbClr val="10002B"/>
                </a:solidFill>
                <a:latin typeface="Rubrik New Light" panose="00000400000000000000" pitchFamily="2" charset="-52"/>
              </a:rPr>
              <a:t>Дополнительная информация на сайте </a:t>
            </a:r>
            <a:r>
              <a:rPr lang="ru-RU" sz="1400" dirty="0">
                <a:solidFill>
                  <a:srgbClr val="009B3A"/>
                </a:solidFill>
                <a:latin typeface="Rubrik New Light" panose="00000400000000000000" pitchFamily="2" charset="-52"/>
              </a:rPr>
              <a:t>https://akbarsmedicina.ru/profosmotry-sotrudnikov-kompanii</a:t>
            </a:r>
            <a:r>
              <a:rPr lang="ru-RU" sz="1400" dirty="0">
                <a:solidFill>
                  <a:srgbClr val="00B2A9"/>
                </a:solidFill>
                <a:latin typeface="Rubrik New Light" panose="00000400000000000000" pitchFamily="2" charset="-52"/>
              </a:rPr>
              <a:t> </a:t>
            </a:r>
          </a:p>
          <a:p>
            <a:pPr indent="13832">
              <a:spcBef>
                <a:spcPts val="91"/>
              </a:spcBef>
              <a:defRPr sz="1200" spc="35">
                <a:solidFill>
                  <a:srgbClr val="FFFFFF"/>
                </a:solidFill>
              </a:defRPr>
            </a:pPr>
            <a:r>
              <a:rPr lang="ru-RU" sz="1400" dirty="0">
                <a:solidFill>
                  <a:srgbClr val="10002B"/>
                </a:solidFill>
                <a:latin typeface="Rubrik New Light" panose="00000400000000000000" pitchFamily="2" charset="-52"/>
              </a:rPr>
              <a:t>или по телефону +7 (843) 527 48 62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7E513F-3428-47F9-AA44-E70AA5CDC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50" y="173447"/>
            <a:ext cx="4625817" cy="468661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385582" y="1223888"/>
            <a:ext cx="5552049" cy="3075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>
                <a:solidFill>
                  <a:srgbClr val="10002B"/>
                </a:solidFill>
                <a:latin typeface="Rubrik New Light" panose="00000400000000000000" pitchFamily="2" charset="-52"/>
              </a:rPr>
              <a:t>Полный спектр медицинских услуг </a:t>
            </a:r>
          </a:p>
          <a:p>
            <a:pPr>
              <a:lnSpc>
                <a:spcPct val="150000"/>
              </a:lnSpc>
            </a:pPr>
            <a:endParaRPr lang="ru-RU" sz="1400" dirty="0">
              <a:solidFill>
                <a:srgbClr val="10002B"/>
              </a:solidFill>
              <a:latin typeface="Rubrik New Light" panose="00000400000000000000" pitchFamily="2" charset="-52"/>
            </a:endParaRPr>
          </a:p>
          <a:p>
            <a:r>
              <a:rPr lang="ru-RU" sz="1400" dirty="0">
                <a:solidFill>
                  <a:srgbClr val="10002B"/>
                </a:solidFill>
                <a:latin typeface="Rubrik New Light" panose="00000400000000000000" pitchFamily="2" charset="-52"/>
              </a:rPr>
              <a:t>Опытные специалисты, в том числе доктора и кандидаты медицинских наук</a:t>
            </a:r>
          </a:p>
          <a:p>
            <a:pPr>
              <a:lnSpc>
                <a:spcPct val="150000"/>
              </a:lnSpc>
            </a:pPr>
            <a:endParaRPr lang="ru-RU" sz="1400" dirty="0">
              <a:solidFill>
                <a:srgbClr val="10002B"/>
              </a:solidFill>
              <a:latin typeface="Rubrik New Light" panose="00000400000000000000" pitchFamily="2" charset="-52"/>
            </a:endParaRPr>
          </a:p>
          <a:p>
            <a:pPr>
              <a:lnSpc>
                <a:spcPct val="150000"/>
              </a:lnSpc>
            </a:pPr>
            <a:r>
              <a:rPr lang="ru-RU" sz="1400" dirty="0">
                <a:solidFill>
                  <a:srgbClr val="10002B"/>
                </a:solidFill>
                <a:latin typeface="Rubrik New Light" panose="00000400000000000000" pitchFamily="2" charset="-52"/>
              </a:rPr>
              <a:t>Современное лечебно-диагностическое оборудование</a:t>
            </a:r>
            <a:endParaRPr lang="en-US" sz="1400" dirty="0">
              <a:solidFill>
                <a:srgbClr val="10002B"/>
              </a:solidFill>
              <a:latin typeface="Rubrik New Light" panose="00000400000000000000" pitchFamily="2" charset="-52"/>
            </a:endParaRPr>
          </a:p>
          <a:p>
            <a:pPr>
              <a:lnSpc>
                <a:spcPct val="150000"/>
              </a:lnSpc>
            </a:pPr>
            <a:endParaRPr lang="ru-RU" sz="1400" dirty="0">
              <a:solidFill>
                <a:srgbClr val="10002B"/>
              </a:solidFill>
              <a:latin typeface="Rubrik New Light" panose="00000400000000000000" pitchFamily="2" charset="-52"/>
            </a:endParaRPr>
          </a:p>
          <a:p>
            <a:pPr>
              <a:lnSpc>
                <a:spcPct val="150000"/>
              </a:lnSpc>
            </a:pPr>
            <a:r>
              <a:rPr lang="ru-RU" sz="1400" dirty="0">
                <a:solidFill>
                  <a:srgbClr val="10002B"/>
                </a:solidFill>
                <a:latin typeface="Rubrik New Light" panose="00000400000000000000" pitchFamily="2" charset="-52"/>
              </a:rPr>
              <a:t>Телемедицина</a:t>
            </a:r>
          </a:p>
          <a:p>
            <a:pPr>
              <a:lnSpc>
                <a:spcPct val="150000"/>
              </a:lnSpc>
            </a:pPr>
            <a:endParaRPr lang="ru-RU" sz="1400" dirty="0">
              <a:solidFill>
                <a:srgbClr val="10002B"/>
              </a:solidFill>
              <a:latin typeface="Rubrik New Light" panose="00000400000000000000" pitchFamily="2" charset="-52"/>
            </a:endParaRPr>
          </a:p>
          <a:p>
            <a:pPr>
              <a:lnSpc>
                <a:spcPct val="150000"/>
              </a:lnSpc>
            </a:pPr>
            <a:r>
              <a:rPr lang="ru-RU" sz="1400" dirty="0">
                <a:solidFill>
                  <a:srgbClr val="10002B"/>
                </a:solidFill>
                <a:latin typeface="Rubrik New Light" panose="00000400000000000000" pitchFamily="2" charset="-52"/>
              </a:rPr>
              <a:t>Медицинский туризм</a:t>
            </a:r>
          </a:p>
        </p:txBody>
      </p:sp>
      <p:sp>
        <p:nvSpPr>
          <p:cNvPr id="33" name="object 4">
            <a:extLst>
              <a:ext uri="{FF2B5EF4-FFF2-40B4-BE49-F238E27FC236}">
                <a16:creationId xmlns:a16="http://schemas.microsoft.com/office/drawing/2014/main" id="{CE9C5553-ACEB-4D4E-B239-7AE0414FD09A}"/>
              </a:ext>
            </a:extLst>
          </p:cNvPr>
          <p:cNvSpPr txBox="1"/>
          <p:nvPr/>
        </p:nvSpPr>
        <p:spPr>
          <a:xfrm>
            <a:off x="366961" y="4854396"/>
            <a:ext cx="1637685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3832">
              <a:spcBef>
                <a:spcPts val="91"/>
              </a:spcBef>
              <a:defRPr sz="1200" spc="35">
                <a:solidFill>
                  <a:srgbClr val="FFFFFF"/>
                </a:solidFill>
              </a:defRPr>
            </a:pPr>
            <a:r>
              <a:rPr lang="ru-RU" sz="1400" dirty="0">
                <a:solidFill>
                  <a:srgbClr val="009B3A"/>
                </a:solidFill>
                <a:latin typeface="Rubrik New Bold" panose="00000800000000000000" pitchFamily="2" charset="-52"/>
              </a:rPr>
              <a:t>Стационарное отделение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9E6B72DD-133F-4A08-A653-7035D571D5CF}"/>
              </a:ext>
            </a:extLst>
          </p:cNvPr>
          <p:cNvSpPr/>
          <p:nvPr/>
        </p:nvSpPr>
        <p:spPr>
          <a:xfrm>
            <a:off x="281235" y="5341736"/>
            <a:ext cx="270961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10002B"/>
                </a:solidFill>
                <a:latin typeface="Rubrik New Light" panose="00000400000000000000" pitchFamily="2" charset="-52"/>
              </a:rPr>
              <a:t>РТ, </a:t>
            </a:r>
            <a:r>
              <a:rPr lang="ru-RU" sz="1400" dirty="0" err="1">
                <a:solidFill>
                  <a:srgbClr val="10002B"/>
                </a:solidFill>
                <a:latin typeface="Rubrik New Light" panose="00000400000000000000" pitchFamily="2" charset="-52"/>
              </a:rPr>
              <a:t>г.Казань</a:t>
            </a:r>
            <a:r>
              <a:rPr lang="ru-RU" sz="1400" dirty="0">
                <a:solidFill>
                  <a:srgbClr val="10002B"/>
                </a:solidFill>
                <a:latin typeface="Rubrik New Light" panose="00000400000000000000" pitchFamily="2" charset="-52"/>
              </a:rPr>
              <a:t>,</a:t>
            </a:r>
          </a:p>
          <a:p>
            <a:r>
              <a:rPr lang="ru-RU" sz="1400" dirty="0">
                <a:solidFill>
                  <a:srgbClr val="10002B"/>
                </a:solidFill>
                <a:latin typeface="Rubrik New Light" panose="00000400000000000000" pitchFamily="2" charset="-52"/>
              </a:rPr>
              <a:t>ул. Оренбургский тракт, 138, Главный терминал, 9 этаж</a:t>
            </a:r>
          </a:p>
        </p:txBody>
      </p:sp>
      <p:sp>
        <p:nvSpPr>
          <p:cNvPr id="47" name="object 4">
            <a:extLst>
              <a:ext uri="{FF2B5EF4-FFF2-40B4-BE49-F238E27FC236}">
                <a16:creationId xmlns:a16="http://schemas.microsoft.com/office/drawing/2014/main" id="{9236F4D9-D3C9-4E3E-BEAD-1B3030EE161F}"/>
              </a:ext>
            </a:extLst>
          </p:cNvPr>
          <p:cNvSpPr txBox="1"/>
          <p:nvPr/>
        </p:nvSpPr>
        <p:spPr>
          <a:xfrm>
            <a:off x="3456634" y="4854396"/>
            <a:ext cx="2989776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3832">
              <a:spcBef>
                <a:spcPts val="91"/>
              </a:spcBef>
              <a:defRPr sz="1200" spc="35">
                <a:solidFill>
                  <a:srgbClr val="FFFFFF"/>
                </a:solidFill>
              </a:defRPr>
            </a:pPr>
            <a:r>
              <a:rPr lang="ru-RU" sz="1400" dirty="0">
                <a:solidFill>
                  <a:srgbClr val="009B3A"/>
                </a:solidFill>
                <a:latin typeface="Rubrik New Bold" panose="00000800000000000000" pitchFamily="2" charset="-52"/>
              </a:rPr>
              <a:t>Амбулаторно-поликлиническое отделение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F8762D1D-1025-48C1-A7FC-9E2CAA97A3B3}"/>
              </a:ext>
            </a:extLst>
          </p:cNvPr>
          <p:cNvSpPr/>
          <p:nvPr/>
        </p:nvSpPr>
        <p:spPr>
          <a:xfrm>
            <a:off x="3369443" y="5341736"/>
            <a:ext cx="270961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10002B"/>
                </a:solidFill>
                <a:latin typeface="Rubrik New Light" panose="00000400000000000000" pitchFamily="2" charset="-52"/>
              </a:rPr>
              <a:t>РТ, </a:t>
            </a:r>
            <a:r>
              <a:rPr lang="ru-RU" sz="1400" dirty="0" err="1">
                <a:solidFill>
                  <a:srgbClr val="10002B"/>
                </a:solidFill>
                <a:latin typeface="Rubrik New Light" panose="00000400000000000000" pitchFamily="2" charset="-52"/>
              </a:rPr>
              <a:t>г.Казань</a:t>
            </a:r>
            <a:r>
              <a:rPr lang="ru-RU" sz="1400" dirty="0">
                <a:solidFill>
                  <a:srgbClr val="10002B"/>
                </a:solidFill>
                <a:latin typeface="Rubrik New Light" panose="00000400000000000000" pitchFamily="2" charset="-52"/>
              </a:rPr>
              <a:t>,</a:t>
            </a:r>
          </a:p>
          <a:p>
            <a:r>
              <a:rPr lang="ru-RU" sz="1400" dirty="0">
                <a:solidFill>
                  <a:srgbClr val="10002B"/>
                </a:solidFill>
                <a:latin typeface="Rubrik New Light" panose="00000400000000000000" pitchFamily="2" charset="-52"/>
              </a:rPr>
              <a:t>ул. Оренбургский тракт, 138, Главный терминал, 1 этаж</a:t>
            </a:r>
          </a:p>
        </p:txBody>
      </p:sp>
      <p:sp>
        <p:nvSpPr>
          <p:cNvPr id="49" name="object 4">
            <a:extLst>
              <a:ext uri="{FF2B5EF4-FFF2-40B4-BE49-F238E27FC236}">
                <a16:creationId xmlns:a16="http://schemas.microsoft.com/office/drawing/2014/main" id="{8EB9B06E-9150-48FC-9857-B2A290037E73}"/>
              </a:ext>
            </a:extLst>
          </p:cNvPr>
          <p:cNvSpPr txBox="1"/>
          <p:nvPr/>
        </p:nvSpPr>
        <p:spPr>
          <a:xfrm>
            <a:off x="6920371" y="4854396"/>
            <a:ext cx="1981318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3832">
              <a:spcBef>
                <a:spcPts val="91"/>
              </a:spcBef>
              <a:defRPr sz="1200" spc="35">
                <a:solidFill>
                  <a:srgbClr val="FFFFFF"/>
                </a:solidFill>
              </a:defRPr>
            </a:pPr>
            <a:r>
              <a:rPr lang="ru-RU" sz="1400" dirty="0">
                <a:solidFill>
                  <a:srgbClr val="009B3A"/>
                </a:solidFill>
                <a:latin typeface="Rubrik New Bold" panose="00000800000000000000" pitchFamily="2" charset="-52"/>
              </a:rPr>
              <a:t>Медицинский центр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7FAF0A7F-F8DF-47EA-B98E-A1BB8D10A7B2}"/>
              </a:ext>
            </a:extLst>
          </p:cNvPr>
          <p:cNvSpPr/>
          <p:nvPr/>
        </p:nvSpPr>
        <p:spPr>
          <a:xfrm>
            <a:off x="6825003" y="5341736"/>
            <a:ext cx="2248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10002B"/>
                </a:solidFill>
                <a:latin typeface="Rubrik New Light" panose="00000400000000000000" pitchFamily="2" charset="-52"/>
              </a:rPr>
              <a:t>РТ, </a:t>
            </a:r>
            <a:r>
              <a:rPr lang="ru-RU" sz="1400" dirty="0" err="1">
                <a:solidFill>
                  <a:srgbClr val="10002B"/>
                </a:solidFill>
                <a:latin typeface="Rubrik New Light" panose="00000400000000000000" pitchFamily="2" charset="-52"/>
              </a:rPr>
              <a:t>г.Казань</a:t>
            </a:r>
            <a:r>
              <a:rPr lang="ru-RU" sz="1400" dirty="0">
                <a:solidFill>
                  <a:srgbClr val="10002B"/>
                </a:solidFill>
                <a:latin typeface="Rubrik New Light" panose="00000400000000000000" pitchFamily="2" charset="-52"/>
              </a:rPr>
              <a:t>,</a:t>
            </a:r>
          </a:p>
          <a:p>
            <a:r>
              <a:rPr lang="ru-RU" sz="1400" dirty="0">
                <a:solidFill>
                  <a:srgbClr val="10002B"/>
                </a:solidFill>
                <a:latin typeface="Rubrik New Light" panose="00000400000000000000" pitchFamily="2" charset="-52"/>
              </a:rPr>
              <a:t>ул. Меридианная, 1а</a:t>
            </a:r>
          </a:p>
        </p:txBody>
      </p:sp>
      <p:sp>
        <p:nvSpPr>
          <p:cNvPr id="50" name="object 4">
            <a:extLst>
              <a:ext uri="{FF2B5EF4-FFF2-40B4-BE49-F238E27FC236}">
                <a16:creationId xmlns:a16="http://schemas.microsoft.com/office/drawing/2014/main" id="{30A365B8-78BF-487C-BDEB-7030CCE81893}"/>
              </a:ext>
            </a:extLst>
          </p:cNvPr>
          <p:cNvSpPr txBox="1"/>
          <p:nvPr/>
        </p:nvSpPr>
        <p:spPr>
          <a:xfrm>
            <a:off x="9518784" y="4854396"/>
            <a:ext cx="1430216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3832">
              <a:spcBef>
                <a:spcPts val="91"/>
              </a:spcBef>
              <a:defRPr sz="1200" spc="35">
                <a:solidFill>
                  <a:srgbClr val="FFFFFF"/>
                </a:solidFill>
              </a:defRPr>
            </a:pPr>
            <a:r>
              <a:rPr lang="ru-RU" sz="1400" dirty="0">
                <a:solidFill>
                  <a:srgbClr val="009B3A"/>
                </a:solidFill>
                <a:latin typeface="Rubrik New Bold" panose="00000800000000000000" pitchFamily="2" charset="-52"/>
              </a:rPr>
              <a:t>Профосмотры*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E26A25C1-C620-4B69-B716-378F56576970}"/>
              </a:ext>
            </a:extLst>
          </p:cNvPr>
          <p:cNvSpPr/>
          <p:nvPr/>
        </p:nvSpPr>
        <p:spPr>
          <a:xfrm>
            <a:off x="9451613" y="5341736"/>
            <a:ext cx="2248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10002B"/>
                </a:solidFill>
                <a:latin typeface="Rubrik New Light" panose="00000400000000000000" pitchFamily="2" charset="-52"/>
              </a:rPr>
              <a:t>РТ, </a:t>
            </a:r>
            <a:r>
              <a:rPr lang="ru-RU" sz="1400" dirty="0" err="1">
                <a:solidFill>
                  <a:srgbClr val="10002B"/>
                </a:solidFill>
                <a:latin typeface="Rubrik New Light" panose="00000400000000000000" pitchFamily="2" charset="-52"/>
              </a:rPr>
              <a:t>г.Казань</a:t>
            </a:r>
            <a:r>
              <a:rPr lang="ru-RU" sz="1400" dirty="0">
                <a:solidFill>
                  <a:srgbClr val="10002B"/>
                </a:solidFill>
                <a:latin typeface="Rubrik New Light" panose="00000400000000000000" pitchFamily="2" charset="-52"/>
              </a:rPr>
              <a:t>,</a:t>
            </a:r>
          </a:p>
          <a:p>
            <a:r>
              <a:rPr lang="ru-RU" sz="1400" dirty="0">
                <a:solidFill>
                  <a:srgbClr val="10002B"/>
                </a:solidFill>
                <a:latin typeface="Rubrik New Light" panose="00000400000000000000" pitchFamily="2" charset="-52"/>
              </a:rPr>
              <a:t>ул. Меридианная, 1а</a:t>
            </a:r>
          </a:p>
        </p:txBody>
      </p:sp>
      <p:sp>
        <p:nvSpPr>
          <p:cNvPr id="57" name="object 4">
            <a:extLst>
              <a:ext uri="{FF2B5EF4-FFF2-40B4-BE49-F238E27FC236}">
                <a16:creationId xmlns:a16="http://schemas.microsoft.com/office/drawing/2014/main" id="{3B162459-87BA-4DB2-84BE-DE3391E846B2}"/>
              </a:ext>
            </a:extLst>
          </p:cNvPr>
          <p:cNvSpPr txBox="1"/>
          <p:nvPr/>
        </p:nvSpPr>
        <p:spPr>
          <a:xfrm>
            <a:off x="1479781" y="6627996"/>
            <a:ext cx="9232439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3832" algn="ctr">
              <a:spcBef>
                <a:spcPts val="91"/>
              </a:spcBef>
              <a:defRPr sz="1200" spc="35">
                <a:solidFill>
                  <a:srgbClr val="FFFFFF"/>
                </a:solidFill>
              </a:defRPr>
            </a:pPr>
            <a:r>
              <a:rPr lang="ru-RU" sz="1100" dirty="0">
                <a:solidFill>
                  <a:srgbClr val="10002B"/>
                </a:solidFill>
                <a:latin typeface="Rubrik New Light" panose="00000400000000000000" pitchFamily="2" charset="-52"/>
              </a:rPr>
              <a:t>Лицензия на осуществление медицинской деятельности МЗ РТ №ЛО-16-01-008090 от 04.03.2020г.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46A88E3D-5859-472A-9671-52794988F121}"/>
              </a:ext>
            </a:extLst>
          </p:cNvPr>
          <p:cNvGrpSpPr/>
          <p:nvPr/>
        </p:nvGrpSpPr>
        <p:grpSpPr>
          <a:xfrm>
            <a:off x="5217692" y="2766033"/>
            <a:ext cx="150041" cy="150041"/>
            <a:chOff x="5217692" y="2709207"/>
            <a:chExt cx="150041" cy="150041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8E9809D0-2A39-4599-97CF-832E4767F09D}"/>
                </a:ext>
              </a:extLst>
            </p:cNvPr>
            <p:cNvSpPr/>
            <p:nvPr/>
          </p:nvSpPr>
          <p:spPr>
            <a:xfrm>
              <a:off x="5217692" y="2709207"/>
              <a:ext cx="150041" cy="15004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B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486BB04A-F92C-470A-AD28-87A1BEC36157}"/>
                </a:ext>
              </a:extLst>
            </p:cNvPr>
            <p:cNvSpPr/>
            <p:nvPr/>
          </p:nvSpPr>
          <p:spPr>
            <a:xfrm>
              <a:off x="5269852" y="2761257"/>
              <a:ext cx="45720" cy="45720"/>
            </a:xfrm>
            <a:prstGeom prst="ellipse">
              <a:avLst/>
            </a:prstGeom>
            <a:solidFill>
              <a:srgbClr val="009B3A"/>
            </a:solidFill>
            <a:ln>
              <a:solidFill>
                <a:srgbClr val="009B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DA850072-5A28-4E91-B18C-D9265E8823D2}"/>
              </a:ext>
            </a:extLst>
          </p:cNvPr>
          <p:cNvGrpSpPr/>
          <p:nvPr/>
        </p:nvGrpSpPr>
        <p:grpSpPr>
          <a:xfrm>
            <a:off x="5217692" y="3389666"/>
            <a:ext cx="150041" cy="150041"/>
            <a:chOff x="5217692" y="2709207"/>
            <a:chExt cx="150041" cy="150041"/>
          </a:xfrm>
        </p:grpSpPr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A3FA67E5-98F7-4CF0-ADA2-28A625C27ABC}"/>
                </a:ext>
              </a:extLst>
            </p:cNvPr>
            <p:cNvSpPr/>
            <p:nvPr/>
          </p:nvSpPr>
          <p:spPr>
            <a:xfrm>
              <a:off x="5217692" y="2709207"/>
              <a:ext cx="150041" cy="15004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B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E1E44479-F842-47D6-858B-2E34078BECA3}"/>
                </a:ext>
              </a:extLst>
            </p:cNvPr>
            <p:cNvSpPr/>
            <p:nvPr/>
          </p:nvSpPr>
          <p:spPr>
            <a:xfrm>
              <a:off x="5269852" y="2761257"/>
              <a:ext cx="45720" cy="45720"/>
            </a:xfrm>
            <a:prstGeom prst="ellipse">
              <a:avLst/>
            </a:prstGeom>
            <a:solidFill>
              <a:srgbClr val="009B3A"/>
            </a:solidFill>
            <a:ln>
              <a:solidFill>
                <a:srgbClr val="009B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AD72D981-8C83-465C-9DEA-B07C729476AB}"/>
              </a:ext>
            </a:extLst>
          </p:cNvPr>
          <p:cNvGrpSpPr/>
          <p:nvPr/>
        </p:nvGrpSpPr>
        <p:grpSpPr>
          <a:xfrm>
            <a:off x="5217692" y="4037544"/>
            <a:ext cx="150041" cy="150041"/>
            <a:chOff x="5217692" y="2709207"/>
            <a:chExt cx="150041" cy="150041"/>
          </a:xfrm>
        </p:grpSpPr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F64D5172-C096-4B30-8091-ADDB18BCA41A}"/>
                </a:ext>
              </a:extLst>
            </p:cNvPr>
            <p:cNvSpPr/>
            <p:nvPr/>
          </p:nvSpPr>
          <p:spPr>
            <a:xfrm>
              <a:off x="5217692" y="2709207"/>
              <a:ext cx="150041" cy="15004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B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83A2C1B3-9CA4-4C87-8D07-145BA1BFBB3F}"/>
                </a:ext>
              </a:extLst>
            </p:cNvPr>
            <p:cNvSpPr/>
            <p:nvPr/>
          </p:nvSpPr>
          <p:spPr>
            <a:xfrm>
              <a:off x="5269852" y="2761257"/>
              <a:ext cx="45720" cy="45720"/>
            </a:xfrm>
            <a:prstGeom prst="ellipse">
              <a:avLst/>
            </a:prstGeom>
            <a:solidFill>
              <a:srgbClr val="009B3A"/>
            </a:solidFill>
            <a:ln>
              <a:solidFill>
                <a:srgbClr val="009B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50B9461D-FB01-4BBD-80E6-9783B675F87C}"/>
              </a:ext>
            </a:extLst>
          </p:cNvPr>
          <p:cNvGrpSpPr/>
          <p:nvPr/>
        </p:nvGrpSpPr>
        <p:grpSpPr>
          <a:xfrm>
            <a:off x="5217692" y="1924182"/>
            <a:ext cx="150041" cy="150041"/>
            <a:chOff x="5217692" y="2709207"/>
            <a:chExt cx="150041" cy="150041"/>
          </a:xfrm>
        </p:grpSpPr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483695CC-0F16-447A-B97D-E2D3C458ED7E}"/>
                </a:ext>
              </a:extLst>
            </p:cNvPr>
            <p:cNvSpPr/>
            <p:nvPr/>
          </p:nvSpPr>
          <p:spPr>
            <a:xfrm>
              <a:off x="5217692" y="2709207"/>
              <a:ext cx="150041" cy="15004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B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BB2449FB-F918-4ABC-8520-26C8521C6FED}"/>
                </a:ext>
              </a:extLst>
            </p:cNvPr>
            <p:cNvSpPr/>
            <p:nvPr/>
          </p:nvSpPr>
          <p:spPr>
            <a:xfrm>
              <a:off x="5269852" y="2761257"/>
              <a:ext cx="45720" cy="45720"/>
            </a:xfrm>
            <a:prstGeom prst="ellipse">
              <a:avLst/>
            </a:prstGeom>
            <a:solidFill>
              <a:srgbClr val="009B3A"/>
            </a:solidFill>
            <a:ln>
              <a:solidFill>
                <a:srgbClr val="009B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7018FB9D-838C-4B43-8749-AE54CFE25E89}"/>
              </a:ext>
            </a:extLst>
          </p:cNvPr>
          <p:cNvGrpSpPr/>
          <p:nvPr/>
        </p:nvGrpSpPr>
        <p:grpSpPr>
          <a:xfrm>
            <a:off x="5217692" y="1377877"/>
            <a:ext cx="150041" cy="150041"/>
            <a:chOff x="5217692" y="2709207"/>
            <a:chExt cx="150041" cy="150041"/>
          </a:xfrm>
        </p:grpSpPr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4468550F-13A7-46C2-8CA6-B06CFCAE1111}"/>
                </a:ext>
              </a:extLst>
            </p:cNvPr>
            <p:cNvSpPr/>
            <p:nvPr/>
          </p:nvSpPr>
          <p:spPr>
            <a:xfrm>
              <a:off x="5217692" y="2709207"/>
              <a:ext cx="150041" cy="15004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B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FB5CA911-3E55-4C1D-BA32-9D6DC940ACC8}"/>
                </a:ext>
              </a:extLst>
            </p:cNvPr>
            <p:cNvSpPr/>
            <p:nvPr/>
          </p:nvSpPr>
          <p:spPr>
            <a:xfrm>
              <a:off x="5269852" y="2761257"/>
              <a:ext cx="45720" cy="45720"/>
            </a:xfrm>
            <a:prstGeom prst="ellipse">
              <a:avLst/>
            </a:prstGeom>
            <a:solidFill>
              <a:srgbClr val="009B3A"/>
            </a:solidFill>
            <a:ln>
              <a:solidFill>
                <a:srgbClr val="009B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91B8B06-05CE-442F-904E-C1F84D41A9F7}"/>
              </a:ext>
            </a:extLst>
          </p:cNvPr>
          <p:cNvSpPr txBox="1"/>
          <p:nvPr/>
        </p:nvSpPr>
        <p:spPr>
          <a:xfrm>
            <a:off x="1488076" y="379425"/>
            <a:ext cx="9215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71475" algn="ctr">
              <a:defRPr/>
            </a:pPr>
            <a:r>
              <a:rPr lang="ru-RU" sz="3600" spc="-1" dirty="0">
                <a:solidFill>
                  <a:srgbClr val="10002B"/>
                </a:solidFill>
                <a:latin typeface="Rubrik New Light" panose="00000400000000000000" pitchFamily="2" charset="-52"/>
              </a:rPr>
              <a:t>АК БАРС МЕДИЦИНА</a:t>
            </a:r>
          </a:p>
        </p:txBody>
      </p:sp>
      <p:sp>
        <p:nvSpPr>
          <p:cNvPr id="40" name="Прямоугольник: скругленные верхние углы 39">
            <a:extLst>
              <a:ext uri="{FF2B5EF4-FFF2-40B4-BE49-F238E27FC236}">
                <a16:creationId xmlns:a16="http://schemas.microsoft.com/office/drawing/2014/main" id="{DFCA5695-4FDA-4E42-B06C-7569B7EB153E}"/>
              </a:ext>
            </a:extLst>
          </p:cNvPr>
          <p:cNvSpPr/>
          <p:nvPr/>
        </p:nvSpPr>
        <p:spPr>
          <a:xfrm rot="10800000">
            <a:off x="4645608" y="0"/>
            <a:ext cx="2900785" cy="1012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B3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F14A2BEB-E7CE-47C3-B954-5CDC444D3B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055" y="300702"/>
            <a:ext cx="952230" cy="706493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E94555C2-4BAD-4835-8962-2678C56DF30C}"/>
              </a:ext>
            </a:extLst>
          </p:cNvPr>
          <p:cNvSpPr txBox="1"/>
          <p:nvPr/>
        </p:nvSpPr>
        <p:spPr>
          <a:xfrm>
            <a:off x="11592991" y="6445968"/>
            <a:ext cx="397237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r>
              <a:rPr lang="ru-RU" sz="1400" dirty="0">
                <a:latin typeface="Rubrik New Light" panose="00000400000000000000" pitchFamily="2" charset="-52"/>
                <a:cs typeface="Segoe UI" panose="020B0502040204020203" pitchFamily="34" charset="0"/>
              </a:rPr>
              <a:t>16</a:t>
            </a:r>
          </a:p>
          <a:p>
            <a:pPr algn="r"/>
            <a:endParaRPr lang="ru-RU" sz="1400" dirty="0">
              <a:latin typeface="Rubrik New Light" panose="00000400000000000000" pitchFamily="2" charset="-52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740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109001-DBEF-409B-95BF-0F26D1D0A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577" y="9733"/>
            <a:ext cx="6806847" cy="683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16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верхние углы 5">
            <a:extLst>
              <a:ext uri="{FF2B5EF4-FFF2-40B4-BE49-F238E27FC236}">
                <a16:creationId xmlns:a16="http://schemas.microsoft.com/office/drawing/2014/main" id="{3D58729B-196A-4934-8E51-D538391FE55A}"/>
              </a:ext>
            </a:extLst>
          </p:cNvPr>
          <p:cNvSpPr/>
          <p:nvPr/>
        </p:nvSpPr>
        <p:spPr>
          <a:xfrm rot="10800000">
            <a:off x="4645608" y="0"/>
            <a:ext cx="2900785" cy="1012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F209063-6950-4419-B7C6-56F3FC734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979" y="522253"/>
            <a:ext cx="938631" cy="695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BC6B4DA-FAD2-4DCE-9430-46422DA40A57}"/>
              </a:ext>
            </a:extLst>
          </p:cNvPr>
          <p:cNvSpPr txBox="1"/>
          <p:nvPr/>
        </p:nvSpPr>
        <p:spPr>
          <a:xfrm>
            <a:off x="3164086" y="1470229"/>
            <a:ext cx="5863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dirty="0">
                <a:solidFill>
                  <a:srgbClr val="009B3A"/>
                </a:solidFill>
                <a:latin typeface="Rubrik New Bold" panose="00000800000000000000" pitchFamily="2" charset="-52"/>
              </a:rPr>
              <a:t>Лицензии на осуществление страхования: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2B8BA20-8FA9-41F6-91BE-9336D68E9017}"/>
              </a:ext>
            </a:extLst>
          </p:cNvPr>
          <p:cNvGrpSpPr/>
          <p:nvPr/>
        </p:nvGrpSpPr>
        <p:grpSpPr>
          <a:xfrm>
            <a:off x="932814" y="1922037"/>
            <a:ext cx="10326372" cy="4748244"/>
            <a:chOff x="537919" y="1922037"/>
            <a:chExt cx="10326372" cy="4748244"/>
          </a:xfrm>
        </p:grpSpPr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CF409763-5DAA-420D-9551-56BB7F70D696}"/>
                </a:ext>
              </a:extLst>
            </p:cNvPr>
            <p:cNvGrpSpPr/>
            <p:nvPr/>
          </p:nvGrpSpPr>
          <p:grpSpPr>
            <a:xfrm>
              <a:off x="537919" y="1922037"/>
              <a:ext cx="10326372" cy="2314356"/>
              <a:chOff x="537919" y="1922037"/>
              <a:chExt cx="10326372" cy="2314356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4800F2C-2641-4763-8D8D-AAF066B9063B}"/>
                  </a:ext>
                </a:extLst>
              </p:cNvPr>
              <p:cNvSpPr txBox="1"/>
              <p:nvPr/>
            </p:nvSpPr>
            <p:spPr>
              <a:xfrm>
                <a:off x="4164619" y="2820985"/>
                <a:ext cx="66996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lnSpc>
                    <a:spcPts val="1100"/>
                  </a:lnSpc>
                  <a:defRPr sz="1200">
                    <a:latin typeface="Rubrik New Light" panose="00000400000000000000" pitchFamily="2" charset="-52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ru-RU" sz="1600" dirty="0"/>
                  <a:t>ОС № 3943-01 от 24 июня 2019 года, вид деятельности: </a:t>
                </a:r>
                <a:r>
                  <a:rPr lang="ru-RU" sz="1600" b="1" dirty="0">
                    <a:solidFill>
                      <a:srgbClr val="009B3A"/>
                    </a:solidFill>
                  </a:rPr>
                  <a:t>обязательное медицинское страхование </a:t>
                </a:r>
                <a:r>
                  <a:rPr lang="ru-RU" sz="1600" dirty="0"/>
                  <a:t>(бессрочно)</a:t>
                </a:r>
              </a:p>
            </p:txBody>
          </p:sp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id="{90E3FAA9-F533-4849-9570-7183E9A9C0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7919" y="1922037"/>
                <a:ext cx="1632181" cy="23082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4">
                <a:extLst>
                  <a:ext uri="{FF2B5EF4-FFF2-40B4-BE49-F238E27FC236}">
                    <a16:creationId xmlns:a16="http://schemas.microsoft.com/office/drawing/2014/main" id="{2BD4C338-1E6D-45BD-9EC8-96240CE870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1584" y="1928116"/>
                <a:ext cx="1632181" cy="23082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5A8C394D-9492-4EC6-81C2-A4D0B8F11D67}"/>
                </a:ext>
              </a:extLst>
            </p:cNvPr>
            <p:cNvGrpSpPr/>
            <p:nvPr/>
          </p:nvGrpSpPr>
          <p:grpSpPr>
            <a:xfrm>
              <a:off x="537919" y="4342000"/>
              <a:ext cx="9302497" cy="2328281"/>
              <a:chOff x="537919" y="4342000"/>
              <a:chExt cx="9302497" cy="2328281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E2DBBEB-5B0F-4CA8-A35A-201694FE693D}"/>
                  </a:ext>
                </a:extLst>
              </p:cNvPr>
              <p:cNvSpPr txBox="1"/>
              <p:nvPr/>
            </p:nvSpPr>
            <p:spPr>
              <a:xfrm>
                <a:off x="4164619" y="5132125"/>
                <a:ext cx="567579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lnSpc>
                    <a:spcPts val="1100"/>
                  </a:lnSpc>
                  <a:defRPr sz="1200">
                    <a:latin typeface="Rubrik New Light" panose="00000400000000000000" pitchFamily="2" charset="-52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ru-RU" sz="1600" dirty="0"/>
                  <a:t>СЛ № 3943 от 24 июня 2019 года, вид деятельности:</a:t>
                </a:r>
              </a:p>
              <a:p>
                <a:pPr>
                  <a:lnSpc>
                    <a:spcPct val="100000"/>
                  </a:lnSpc>
                </a:pPr>
                <a:r>
                  <a:rPr lang="ru-RU" sz="1600" b="1" dirty="0">
                    <a:solidFill>
                      <a:srgbClr val="009B3A"/>
                    </a:solidFill>
                  </a:rPr>
                  <a:t>добровольное личное страхование</a:t>
                </a:r>
                <a:r>
                  <a:rPr lang="ru-RU" sz="1600" dirty="0"/>
                  <a:t>, за исключением добровольного страхования жизни (бессрочно).</a:t>
                </a:r>
              </a:p>
            </p:txBody>
          </p:sp>
          <p:pic>
            <p:nvPicPr>
              <p:cNvPr id="13" name="Picture 6">
                <a:extLst>
                  <a:ext uri="{FF2B5EF4-FFF2-40B4-BE49-F238E27FC236}">
                    <a16:creationId xmlns:a16="http://schemas.microsoft.com/office/drawing/2014/main" id="{63049D50-C43E-4570-B2EA-44A0354BAA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7919" y="4342000"/>
                <a:ext cx="1632181" cy="23082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8">
                <a:extLst>
                  <a:ext uri="{FF2B5EF4-FFF2-40B4-BE49-F238E27FC236}">
                    <a16:creationId xmlns:a16="http://schemas.microsoft.com/office/drawing/2014/main" id="{64502CFC-3261-4436-A72C-8D92D6CC0A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1584" y="4362002"/>
                <a:ext cx="1632181" cy="23082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FABF98A8-2F79-4C91-8CE2-9456FF196B56}"/>
                </a:ext>
              </a:extLst>
            </p:cNvPr>
            <p:cNvCxnSpPr/>
            <p:nvPr/>
          </p:nvCxnSpPr>
          <p:spPr>
            <a:xfrm>
              <a:off x="563665" y="4285805"/>
              <a:ext cx="9477017" cy="0"/>
            </a:xfrm>
            <a:prstGeom prst="line">
              <a:avLst/>
            </a:prstGeom>
            <a:ln w="19050">
              <a:solidFill>
                <a:srgbClr val="009B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1B1F0B6-68D6-4FB3-BDB2-CDC89EF54459}"/>
              </a:ext>
            </a:extLst>
          </p:cNvPr>
          <p:cNvSpPr txBox="1"/>
          <p:nvPr/>
        </p:nvSpPr>
        <p:spPr>
          <a:xfrm>
            <a:off x="2665446" y="269900"/>
            <a:ext cx="6861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71475" algn="ctr">
              <a:defRPr/>
            </a:pPr>
            <a:r>
              <a:rPr lang="ru-RU" sz="3600" spc="-1" dirty="0">
                <a:solidFill>
                  <a:srgbClr val="10002B"/>
                </a:solidFill>
                <a:latin typeface="Rubrik New Light" panose="00000400000000000000" pitchFamily="2" charset="-52"/>
              </a:rPr>
              <a:t>Основные направления деятельности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574C63-2D23-4CD5-97E4-0BB07E3CE571}"/>
              </a:ext>
            </a:extLst>
          </p:cNvPr>
          <p:cNvSpPr txBox="1"/>
          <p:nvPr/>
        </p:nvSpPr>
        <p:spPr>
          <a:xfrm>
            <a:off x="11592991" y="6445968"/>
            <a:ext cx="397237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r>
              <a:rPr lang="en-US" sz="1400" dirty="0">
                <a:latin typeface="Rubrik New Light" panose="00000400000000000000" pitchFamily="2" charset="-52"/>
                <a:cs typeface="Segoe UI" panose="020B0502040204020203" pitchFamily="34" charset="0"/>
              </a:rPr>
              <a:t>2</a:t>
            </a:r>
            <a:endParaRPr lang="ru-RU" sz="1400" dirty="0">
              <a:latin typeface="Rubrik New Light" panose="00000400000000000000" pitchFamily="2" charset="-52"/>
              <a:cs typeface="Segoe UI" panose="020B0502040204020203" pitchFamily="34" charset="0"/>
            </a:endParaRPr>
          </a:p>
          <a:p>
            <a:pPr algn="r"/>
            <a:endParaRPr lang="ru-RU" sz="1400" dirty="0">
              <a:latin typeface="Rubrik New Light" panose="00000400000000000000" pitchFamily="2" charset="-52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152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Овал 44">
            <a:extLst>
              <a:ext uri="{FF2B5EF4-FFF2-40B4-BE49-F238E27FC236}">
                <a16:creationId xmlns:a16="http://schemas.microsoft.com/office/drawing/2014/main" id="{615F989E-2AAF-42DB-8A43-035B479D5446}"/>
              </a:ext>
            </a:extLst>
          </p:cNvPr>
          <p:cNvSpPr/>
          <p:nvPr/>
        </p:nvSpPr>
        <p:spPr>
          <a:xfrm>
            <a:off x="8867633" y="3039443"/>
            <a:ext cx="907605" cy="907605"/>
          </a:xfrm>
          <a:prstGeom prst="ellipse">
            <a:avLst/>
          </a:prstGeom>
          <a:gradFill flip="none" rotWithShape="1">
            <a:gsLst>
              <a:gs pos="0">
                <a:srgbClr val="53D585">
                  <a:alpha val="74000"/>
                </a:srgbClr>
              </a:gs>
              <a:gs pos="50000">
                <a:srgbClr val="B1DDC3">
                  <a:alpha val="44000"/>
                </a:srgbClr>
              </a:gs>
              <a:gs pos="100000">
                <a:srgbClr val="EDF7F1">
                  <a:alpha val="46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60387F24-3976-4FF8-8F15-6BFB7656DDFE}"/>
              </a:ext>
            </a:extLst>
          </p:cNvPr>
          <p:cNvSpPr/>
          <p:nvPr/>
        </p:nvSpPr>
        <p:spPr>
          <a:xfrm>
            <a:off x="4936141" y="3039443"/>
            <a:ext cx="907605" cy="907605"/>
          </a:xfrm>
          <a:prstGeom prst="ellipse">
            <a:avLst/>
          </a:prstGeom>
          <a:gradFill flip="none" rotWithShape="1">
            <a:gsLst>
              <a:gs pos="0">
                <a:srgbClr val="53D585">
                  <a:alpha val="74000"/>
                </a:srgbClr>
              </a:gs>
              <a:gs pos="50000">
                <a:srgbClr val="B1DDC3">
                  <a:alpha val="44000"/>
                </a:srgbClr>
              </a:gs>
              <a:gs pos="100000">
                <a:srgbClr val="EDF7F1">
                  <a:alpha val="46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33D900AD-07C1-485E-A303-20E7EF3CFDDA}"/>
              </a:ext>
            </a:extLst>
          </p:cNvPr>
          <p:cNvSpPr/>
          <p:nvPr/>
        </p:nvSpPr>
        <p:spPr>
          <a:xfrm>
            <a:off x="4936142" y="1488754"/>
            <a:ext cx="907605" cy="907605"/>
          </a:xfrm>
          <a:prstGeom prst="ellipse">
            <a:avLst/>
          </a:prstGeom>
          <a:gradFill flip="none" rotWithShape="1">
            <a:gsLst>
              <a:gs pos="0">
                <a:srgbClr val="53D585">
                  <a:alpha val="74000"/>
                </a:srgbClr>
              </a:gs>
              <a:gs pos="50000">
                <a:srgbClr val="B1DDC3">
                  <a:alpha val="44000"/>
                </a:srgbClr>
              </a:gs>
              <a:gs pos="100000">
                <a:srgbClr val="EDF7F1">
                  <a:alpha val="46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Isosceles Triangle 10">
            <a:extLst>
              <a:ext uri="{FF2B5EF4-FFF2-40B4-BE49-F238E27FC236}">
                <a16:creationId xmlns:a16="http://schemas.microsoft.com/office/drawing/2014/main" id="{C92B8C7E-FE36-469E-BBFE-BDFD6CDBC94B}"/>
              </a:ext>
            </a:extLst>
          </p:cNvPr>
          <p:cNvSpPr/>
          <p:nvPr/>
        </p:nvSpPr>
        <p:spPr>
          <a:xfrm>
            <a:off x="9420352" y="4486374"/>
            <a:ext cx="2771648" cy="2389352"/>
          </a:xfrm>
          <a:prstGeom prst="triangle">
            <a:avLst>
              <a:gd name="adj" fmla="val 100000"/>
            </a:avLst>
          </a:prstGeom>
          <a:solidFill>
            <a:schemeClr val="tx1">
              <a:lumMod val="65000"/>
              <a:lumOff val="3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/>
          </a:p>
        </p:txBody>
      </p:sp>
      <p:sp>
        <p:nvSpPr>
          <p:cNvPr id="51" name="Isosceles Triangle 9">
            <a:extLst>
              <a:ext uri="{FF2B5EF4-FFF2-40B4-BE49-F238E27FC236}">
                <a16:creationId xmlns:a16="http://schemas.microsoft.com/office/drawing/2014/main" id="{3A54C636-0967-4FA8-B45C-7CFF7FE0E12A}"/>
              </a:ext>
            </a:extLst>
          </p:cNvPr>
          <p:cNvSpPr/>
          <p:nvPr/>
        </p:nvSpPr>
        <p:spPr>
          <a:xfrm>
            <a:off x="10188448" y="5130800"/>
            <a:ext cx="2003552" cy="1727200"/>
          </a:xfrm>
          <a:prstGeom prst="triangle">
            <a:avLst>
              <a:gd name="adj" fmla="val 100000"/>
            </a:avLst>
          </a:prstGeom>
          <a:solidFill>
            <a:schemeClr val="tx1">
              <a:lumMod val="65000"/>
              <a:lumOff val="35000"/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41FC3F-04EE-446F-B32A-2BF984F21094}"/>
              </a:ext>
            </a:extLst>
          </p:cNvPr>
          <p:cNvSpPr txBox="1"/>
          <p:nvPr/>
        </p:nvSpPr>
        <p:spPr>
          <a:xfrm>
            <a:off x="3467894" y="269900"/>
            <a:ext cx="52562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71475" algn="ctr">
              <a:defRPr/>
            </a:pPr>
            <a:r>
              <a:rPr lang="ru-RU" sz="3600" spc="-1" dirty="0">
                <a:solidFill>
                  <a:srgbClr val="10002B"/>
                </a:solidFill>
                <a:latin typeface="Rubrik New Light" panose="00000400000000000000" pitchFamily="2" charset="-52"/>
              </a:rPr>
              <a:t>Страховая компания </a:t>
            </a:r>
            <a:r>
              <a:rPr lang="ru-RU" sz="3600" spc="-1" dirty="0">
                <a:solidFill>
                  <a:srgbClr val="009B3A"/>
                </a:solidFill>
                <a:latin typeface="Rubrik New Light" panose="00000400000000000000" pitchFamily="2" charset="-52"/>
              </a:rPr>
              <a:t>АК БАРС-Мед </a:t>
            </a:r>
            <a:r>
              <a:rPr lang="ru-RU" sz="3600" b="1" spc="-1" dirty="0">
                <a:solidFill>
                  <a:srgbClr val="10002B"/>
                </a:solidFill>
                <a:latin typeface="Rubrik New Light" panose="00000400000000000000" pitchFamily="2" charset="-52"/>
              </a:rPr>
              <a:t>сегодня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0360" y="1608365"/>
            <a:ext cx="1160340" cy="70788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4000" dirty="0">
                <a:solidFill>
                  <a:srgbClr val="009B3A"/>
                </a:solidFill>
                <a:latin typeface="Rubrik New Bold" panose="00000800000000000000" pitchFamily="2" charset="-52"/>
              </a:rPr>
              <a:t>30</a:t>
            </a:r>
            <a:r>
              <a:rPr lang="fr-FR" sz="4000" dirty="0">
                <a:solidFill>
                  <a:srgbClr val="009B3A"/>
                </a:solidFill>
                <a:latin typeface="Rubrik New Bold" panose="00000800000000000000" pitchFamily="2" charset="-52"/>
              </a:rPr>
              <a:t>0</a:t>
            </a: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6F834558-3926-4BCA-B6E3-E01041764C73}"/>
              </a:ext>
            </a:extLst>
          </p:cNvPr>
          <p:cNvSpPr/>
          <p:nvPr/>
        </p:nvSpPr>
        <p:spPr>
          <a:xfrm>
            <a:off x="800275" y="4572196"/>
            <a:ext cx="907605" cy="907605"/>
          </a:xfrm>
          <a:prstGeom prst="ellipse">
            <a:avLst/>
          </a:prstGeom>
          <a:gradFill flip="none" rotWithShape="1">
            <a:gsLst>
              <a:gs pos="0">
                <a:srgbClr val="53D585">
                  <a:alpha val="74000"/>
                </a:srgbClr>
              </a:gs>
              <a:gs pos="50000">
                <a:srgbClr val="B1DDC3">
                  <a:alpha val="44000"/>
                </a:srgbClr>
              </a:gs>
              <a:gs pos="100000">
                <a:srgbClr val="EDF7F1">
                  <a:alpha val="46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4716198" y="3166477"/>
            <a:ext cx="1468702" cy="70788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ru-RU" sz="4000" dirty="0">
                <a:solidFill>
                  <a:srgbClr val="009B3A"/>
                </a:solidFill>
                <a:latin typeface="Rubrik New Bold" panose="00000800000000000000" pitchFamily="2" charset="-52"/>
              </a:rPr>
              <a:t>140</a:t>
            </a:r>
            <a:r>
              <a:rPr lang="en-US" sz="4000" dirty="0">
                <a:solidFill>
                  <a:srgbClr val="009B3A"/>
                </a:solidFill>
                <a:latin typeface="Rubrik New Bold" panose="00000800000000000000" pitchFamily="2" charset="-52"/>
              </a:rPr>
              <a:t>0</a:t>
            </a:r>
            <a:endParaRPr lang="ru-RU" sz="4000" dirty="0">
              <a:solidFill>
                <a:srgbClr val="009B3A"/>
              </a:solidFill>
              <a:latin typeface="Rubrik New Bold" panose="00000800000000000000" pitchFamily="2" charset="-52"/>
            </a:endParaRP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8079EFD9-4129-49CD-8DFE-6DBD089D062F}"/>
              </a:ext>
            </a:extLst>
          </p:cNvPr>
          <p:cNvSpPr/>
          <p:nvPr/>
        </p:nvSpPr>
        <p:spPr>
          <a:xfrm>
            <a:off x="800275" y="3039443"/>
            <a:ext cx="907605" cy="907605"/>
          </a:xfrm>
          <a:prstGeom prst="ellipse">
            <a:avLst/>
          </a:prstGeom>
          <a:gradFill flip="none" rotWithShape="1">
            <a:gsLst>
              <a:gs pos="0">
                <a:srgbClr val="53D585">
                  <a:alpha val="74000"/>
                </a:srgbClr>
              </a:gs>
              <a:gs pos="50000">
                <a:srgbClr val="B1DDC3">
                  <a:alpha val="44000"/>
                </a:srgbClr>
              </a:gs>
              <a:gs pos="100000">
                <a:srgbClr val="EDF7F1">
                  <a:alpha val="46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6AAD72-4F1F-4768-9504-8DEA7A0A794A}"/>
              </a:ext>
            </a:extLst>
          </p:cNvPr>
          <p:cNvSpPr txBox="1"/>
          <p:nvPr/>
        </p:nvSpPr>
        <p:spPr>
          <a:xfrm>
            <a:off x="5031846" y="2467840"/>
            <a:ext cx="2819517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1400" dirty="0">
                <a:latin typeface="Rubrik New Light" panose="00000400000000000000" pitchFamily="2" charset="-52"/>
                <a:cs typeface="Segoe UI" panose="020B0502040204020203" pitchFamily="34" charset="0"/>
              </a:rPr>
              <a:t>Договоров ДМС </a:t>
            </a:r>
          </a:p>
          <a:p>
            <a:r>
              <a:rPr lang="ru-RU" sz="1400" dirty="0">
                <a:latin typeface="Rubrik New Light" panose="00000400000000000000" pitchFamily="2" charset="-52"/>
                <a:cs typeface="Segoe UI" panose="020B0502040204020203" pitchFamily="34" charset="0"/>
              </a:rPr>
              <a:t>с организациями (38тыс.чел.)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27217EE-B514-434F-AA01-C78527D27C80}"/>
              </a:ext>
            </a:extLst>
          </p:cNvPr>
          <p:cNvSpPr txBox="1"/>
          <p:nvPr/>
        </p:nvSpPr>
        <p:spPr>
          <a:xfrm>
            <a:off x="5045817" y="4000306"/>
            <a:ext cx="3728754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1400" dirty="0">
                <a:latin typeface="Rubrik New Light" panose="00000400000000000000" pitchFamily="2" charset="-52"/>
                <a:cs typeface="Segoe UI" panose="020B0502040204020203" pitchFamily="34" charset="0"/>
              </a:rPr>
              <a:t>Медицинских  организаций-партнеров,  оказывающих услуги по договорам ДМС</a:t>
            </a: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6DEE1C8E-1ABC-4EEB-8D4C-F8CE29E18A58}"/>
              </a:ext>
            </a:extLst>
          </p:cNvPr>
          <p:cNvSpPr/>
          <p:nvPr/>
        </p:nvSpPr>
        <p:spPr>
          <a:xfrm>
            <a:off x="8867634" y="1488754"/>
            <a:ext cx="907605" cy="907605"/>
          </a:xfrm>
          <a:prstGeom prst="ellipse">
            <a:avLst/>
          </a:prstGeom>
          <a:gradFill flip="none" rotWithShape="1">
            <a:gsLst>
              <a:gs pos="0">
                <a:srgbClr val="53D585">
                  <a:alpha val="74000"/>
                </a:srgbClr>
              </a:gs>
              <a:gs pos="50000">
                <a:srgbClr val="B1DDC3">
                  <a:alpha val="44000"/>
                </a:srgbClr>
              </a:gs>
              <a:gs pos="100000">
                <a:srgbClr val="EDF7F1">
                  <a:alpha val="46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C7FDB9B2-55BF-4AD7-A776-26CCDD05BE81}"/>
              </a:ext>
            </a:extLst>
          </p:cNvPr>
          <p:cNvSpPr/>
          <p:nvPr/>
        </p:nvSpPr>
        <p:spPr>
          <a:xfrm>
            <a:off x="800275" y="1488754"/>
            <a:ext cx="907605" cy="907605"/>
          </a:xfrm>
          <a:prstGeom prst="ellipse">
            <a:avLst/>
          </a:prstGeom>
          <a:gradFill flip="none" rotWithShape="1">
            <a:gsLst>
              <a:gs pos="0">
                <a:srgbClr val="53D585">
                  <a:alpha val="74000"/>
                </a:srgbClr>
              </a:gs>
              <a:gs pos="50000">
                <a:srgbClr val="B1DDC3">
                  <a:alpha val="44000"/>
                </a:srgbClr>
              </a:gs>
              <a:gs pos="100000">
                <a:srgbClr val="EDF7F1">
                  <a:alpha val="46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31E87E3-5EDA-470D-A17A-82A96BEBBC98}"/>
              </a:ext>
            </a:extLst>
          </p:cNvPr>
          <p:cNvSpPr txBox="1"/>
          <p:nvPr/>
        </p:nvSpPr>
        <p:spPr>
          <a:xfrm>
            <a:off x="5045817" y="5597083"/>
            <a:ext cx="2805546" cy="73866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1400" dirty="0">
                <a:latin typeface="Rubrik New Light" panose="00000400000000000000" pitchFamily="2" charset="-52"/>
                <a:cs typeface="Segoe UI" panose="020B0502040204020203" pitchFamily="34" charset="0"/>
              </a:rPr>
              <a:t>По РФ по объему средств, предназначенных для оплаты медицинской помощи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9787" y="1608365"/>
            <a:ext cx="2338842" cy="70788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fr-FR" sz="4000" dirty="0">
                <a:solidFill>
                  <a:srgbClr val="009B3A"/>
                </a:solidFill>
                <a:latin typeface="Rubrik New Bold" panose="00000800000000000000" pitchFamily="2" charset="-52"/>
              </a:rPr>
              <a:t>85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9786" y="2467840"/>
            <a:ext cx="2484582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1400" dirty="0">
                <a:latin typeface="Rubrik New Light" panose="00000400000000000000" pitchFamily="2" charset="-52"/>
                <a:cs typeface="Segoe UI" panose="020B0502040204020203" pitchFamily="34" charset="0"/>
              </a:rPr>
              <a:t>Доля застрахованных</a:t>
            </a:r>
            <a:endParaRPr lang="en-US" sz="1400" dirty="0">
              <a:latin typeface="Rubrik New Light" panose="00000400000000000000" pitchFamily="2" charset="-52"/>
              <a:cs typeface="Segoe UI" panose="020B0502040204020203" pitchFamily="34" charset="0"/>
            </a:endParaRPr>
          </a:p>
          <a:p>
            <a:r>
              <a:rPr lang="ru-RU" sz="1400" dirty="0">
                <a:latin typeface="Rubrik New Light" panose="00000400000000000000" pitchFamily="2" charset="-52"/>
                <a:cs typeface="Segoe UI" panose="020B0502040204020203" pitchFamily="34" charset="0"/>
              </a:rPr>
              <a:t>по ОМС в РТ (3,2 </a:t>
            </a:r>
            <a:r>
              <a:rPr lang="ru-RU" sz="1400" dirty="0" err="1">
                <a:latin typeface="Rubrik New Light" panose="00000400000000000000" pitchFamily="2" charset="-52"/>
                <a:cs typeface="Segoe UI" panose="020B0502040204020203" pitchFamily="34" charset="0"/>
              </a:rPr>
              <a:t>млн.чел</a:t>
            </a:r>
            <a:r>
              <a:rPr lang="ru-RU" sz="1400" dirty="0">
                <a:latin typeface="Rubrik New Light" panose="00000400000000000000" pitchFamily="2" charset="-52"/>
                <a:cs typeface="Segoe UI" panose="020B0502040204020203" pitchFamily="34" charset="0"/>
              </a:rPr>
              <a:t>.)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1019" y="3166477"/>
            <a:ext cx="1035678" cy="70788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ru-RU" sz="4000" dirty="0">
                <a:solidFill>
                  <a:srgbClr val="009B3A"/>
                </a:solidFill>
                <a:latin typeface="Rubrik New Bold" panose="00000800000000000000" pitchFamily="2" charset="-52"/>
              </a:rPr>
              <a:t>300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98D350-7496-44CA-ABF1-B27DD873A2ED}"/>
              </a:ext>
            </a:extLst>
          </p:cNvPr>
          <p:cNvSpPr txBox="1"/>
          <p:nvPr/>
        </p:nvSpPr>
        <p:spPr>
          <a:xfrm>
            <a:off x="839786" y="4000306"/>
            <a:ext cx="2589213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1400" dirty="0">
                <a:latin typeface="Rubrik New Light" panose="00000400000000000000" pitchFamily="2" charset="-52"/>
                <a:cs typeface="Segoe UI" panose="020B0502040204020203" pitchFamily="34" charset="0"/>
              </a:rPr>
              <a:t>Уставный</a:t>
            </a:r>
            <a:endParaRPr lang="en-US" sz="1400" dirty="0">
              <a:latin typeface="Rubrik New Light" panose="00000400000000000000" pitchFamily="2" charset="-52"/>
              <a:cs typeface="Segoe UI" panose="020B0502040204020203" pitchFamily="34" charset="0"/>
            </a:endParaRPr>
          </a:p>
          <a:p>
            <a:r>
              <a:rPr lang="ru-RU" sz="1400" dirty="0">
                <a:latin typeface="Rubrik New Light" panose="00000400000000000000" pitchFamily="2" charset="-52"/>
                <a:cs typeface="Segoe UI" panose="020B0502040204020203" pitchFamily="34" charset="0"/>
              </a:rPr>
              <a:t>капитал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49872B7-5B65-408E-AD38-49D8756BA845}"/>
              </a:ext>
            </a:extLst>
          </p:cNvPr>
          <p:cNvSpPr txBox="1"/>
          <p:nvPr/>
        </p:nvSpPr>
        <p:spPr>
          <a:xfrm>
            <a:off x="865476" y="4716932"/>
            <a:ext cx="777202" cy="70788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ru-RU" sz="4000" dirty="0">
                <a:solidFill>
                  <a:srgbClr val="009B3A"/>
                </a:solidFill>
                <a:latin typeface="Rubrik New Bold" panose="00000800000000000000" pitchFamily="2" charset="-52"/>
              </a:rPr>
              <a:t>8</a:t>
            </a:r>
            <a:endParaRPr lang="fr-FR" sz="4000" dirty="0">
              <a:solidFill>
                <a:srgbClr val="009B3A"/>
              </a:solidFill>
              <a:latin typeface="Rubrik New Bold" panose="00000800000000000000" pitchFamily="2" charset="-5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3639AA8-6F37-44AE-ADAF-E650027F76D5}"/>
              </a:ext>
            </a:extLst>
          </p:cNvPr>
          <p:cNvSpPr txBox="1"/>
          <p:nvPr/>
        </p:nvSpPr>
        <p:spPr>
          <a:xfrm>
            <a:off x="995036" y="5236905"/>
            <a:ext cx="647642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1400" dirty="0">
                <a:solidFill>
                  <a:srgbClr val="009B3A"/>
                </a:solidFill>
                <a:latin typeface="Rubrik New Light" panose="00000400000000000000" pitchFamily="2" charset="-52"/>
              </a:rPr>
              <a:t>место</a:t>
            </a:r>
            <a:endParaRPr lang="fr-FR" sz="1400" dirty="0">
              <a:solidFill>
                <a:srgbClr val="009B3A"/>
              </a:solidFill>
              <a:latin typeface="Rubrik New Light" panose="00000400000000000000" pitchFamily="2" charset="-52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743A468-6B52-4BED-8E43-978AF386ADBA}"/>
              </a:ext>
            </a:extLst>
          </p:cNvPr>
          <p:cNvSpPr txBox="1"/>
          <p:nvPr/>
        </p:nvSpPr>
        <p:spPr>
          <a:xfrm>
            <a:off x="839787" y="5595054"/>
            <a:ext cx="2208213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1400" dirty="0">
                <a:latin typeface="Rubrik New Light" panose="00000400000000000000" pitchFamily="2" charset="-52"/>
                <a:cs typeface="Segoe UI" panose="020B0502040204020203" pitchFamily="34" charset="0"/>
              </a:rPr>
              <a:t>По РФ по численности застрахованных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50575F-EA39-41A4-B2F3-1424FB2395E2}"/>
              </a:ext>
            </a:extLst>
          </p:cNvPr>
          <p:cNvSpPr txBox="1"/>
          <p:nvPr/>
        </p:nvSpPr>
        <p:spPr>
          <a:xfrm>
            <a:off x="8905644" y="1672139"/>
            <a:ext cx="2788039" cy="107721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1600" dirty="0">
                <a:solidFill>
                  <a:srgbClr val="009B3A"/>
                </a:solidFill>
                <a:latin typeface="Rubrik New Bold" panose="00000800000000000000" pitchFamily="2" charset="-52"/>
              </a:rPr>
              <a:t>Пункты выдачи полисов во всех</a:t>
            </a:r>
            <a:r>
              <a:rPr lang="en-US" sz="1600" dirty="0">
                <a:solidFill>
                  <a:srgbClr val="009B3A"/>
                </a:solidFill>
                <a:latin typeface="Rubrik New Bold" panose="00000800000000000000" pitchFamily="2" charset="-52"/>
              </a:rPr>
              <a:t> </a:t>
            </a:r>
            <a:r>
              <a:rPr lang="ru-RU" sz="1600" dirty="0">
                <a:solidFill>
                  <a:srgbClr val="009B3A"/>
                </a:solidFill>
                <a:latin typeface="Rubrik New Bold" panose="00000800000000000000" pitchFamily="2" charset="-52"/>
              </a:rPr>
              <a:t>муниципальных </a:t>
            </a:r>
            <a:r>
              <a:rPr lang="ru-RU" sz="1600" dirty="0" smtClean="0">
                <a:solidFill>
                  <a:srgbClr val="009B3A"/>
                </a:solidFill>
                <a:latin typeface="Rubrik New Bold" panose="00000800000000000000" pitchFamily="2" charset="-52"/>
              </a:rPr>
              <a:t>районах республики</a:t>
            </a:r>
            <a:endParaRPr lang="fr-FR" sz="1600" dirty="0">
              <a:solidFill>
                <a:srgbClr val="009B3A"/>
              </a:solidFill>
              <a:latin typeface="Rubrik New Bold" panose="00000800000000000000" pitchFamily="2" charset="-5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813DD2-5387-4504-9D59-7462B88D6501}"/>
              </a:ext>
            </a:extLst>
          </p:cNvPr>
          <p:cNvSpPr txBox="1"/>
          <p:nvPr/>
        </p:nvSpPr>
        <p:spPr>
          <a:xfrm>
            <a:off x="8905644" y="4000306"/>
            <a:ext cx="1762356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1400" dirty="0">
                <a:latin typeface="Rubrik New Light" panose="00000400000000000000" pitchFamily="2" charset="-52"/>
                <a:cs typeface="Segoe UI" panose="020B0502040204020203" pitchFamily="34" charset="0"/>
              </a:rPr>
              <a:t>Собственная  клиника</a:t>
            </a:r>
          </a:p>
        </p:txBody>
      </p:sp>
      <p:sp>
        <p:nvSpPr>
          <p:cNvPr id="6" name="Прямоугольник: скругленные верхние углы 5">
            <a:extLst>
              <a:ext uri="{FF2B5EF4-FFF2-40B4-BE49-F238E27FC236}">
                <a16:creationId xmlns:a16="http://schemas.microsoft.com/office/drawing/2014/main" id="{3D58729B-196A-4934-8E51-D538391FE55A}"/>
              </a:ext>
            </a:extLst>
          </p:cNvPr>
          <p:cNvSpPr/>
          <p:nvPr/>
        </p:nvSpPr>
        <p:spPr>
          <a:xfrm rot="10800000">
            <a:off x="4645608" y="0"/>
            <a:ext cx="2900785" cy="1012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F209063-6950-4419-B7C6-56F3FC734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979" y="522253"/>
            <a:ext cx="938631" cy="695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5444942-EB89-43D9-BFE8-E487DE495C02}"/>
              </a:ext>
            </a:extLst>
          </p:cNvPr>
          <p:cNvSpPr txBox="1"/>
          <p:nvPr/>
        </p:nvSpPr>
        <p:spPr>
          <a:xfrm>
            <a:off x="1497873" y="1837800"/>
            <a:ext cx="232740" cy="4001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000" dirty="0">
                <a:solidFill>
                  <a:srgbClr val="009B3A"/>
                </a:solidFill>
                <a:latin typeface="Rubrik New Light" panose="00000400000000000000" pitchFamily="2" charset="-52"/>
              </a:rPr>
              <a:t>%</a:t>
            </a:r>
            <a:endParaRPr lang="fr-FR" sz="2000" dirty="0">
              <a:solidFill>
                <a:srgbClr val="009B3A"/>
              </a:solidFill>
              <a:latin typeface="Rubrik New Light" panose="00000400000000000000" pitchFamily="2" charset="-52"/>
            </a:endParaRP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562963AA-E734-4B8A-BCC3-231D18461A0F}"/>
              </a:ext>
            </a:extLst>
          </p:cNvPr>
          <p:cNvSpPr/>
          <p:nvPr/>
        </p:nvSpPr>
        <p:spPr>
          <a:xfrm>
            <a:off x="4936140" y="4572196"/>
            <a:ext cx="907605" cy="907605"/>
          </a:xfrm>
          <a:prstGeom prst="ellipse">
            <a:avLst/>
          </a:prstGeom>
          <a:gradFill flip="none" rotWithShape="1">
            <a:gsLst>
              <a:gs pos="0">
                <a:srgbClr val="53D585">
                  <a:alpha val="74000"/>
                </a:srgbClr>
              </a:gs>
              <a:gs pos="50000">
                <a:srgbClr val="B1DDC3">
                  <a:alpha val="44000"/>
                </a:srgbClr>
              </a:gs>
              <a:gs pos="100000">
                <a:srgbClr val="EDF7F1">
                  <a:alpha val="46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8AB4FC4-6B13-49D7-81BB-7A3ECD83C0BA}"/>
              </a:ext>
            </a:extLst>
          </p:cNvPr>
          <p:cNvSpPr txBox="1"/>
          <p:nvPr/>
        </p:nvSpPr>
        <p:spPr>
          <a:xfrm>
            <a:off x="11592991" y="6445968"/>
            <a:ext cx="397237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r>
              <a:rPr lang="ru-RU" sz="1400" dirty="0">
                <a:latin typeface="Rubrik New Light" panose="00000400000000000000" pitchFamily="2" charset="-52"/>
                <a:cs typeface="Segoe UI" panose="020B0502040204020203" pitchFamily="34" charset="0"/>
              </a:rPr>
              <a:t>3</a:t>
            </a:r>
          </a:p>
          <a:p>
            <a:pPr algn="r"/>
            <a:endParaRPr lang="ru-RU" sz="1400" dirty="0">
              <a:latin typeface="Rubrik New Light" panose="00000400000000000000" pitchFamily="2" charset="-52"/>
              <a:cs typeface="Segoe UI" panose="020B0502040204020203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E9ABB31-AADE-440B-B258-88E9399DDD5C}"/>
              </a:ext>
            </a:extLst>
          </p:cNvPr>
          <p:cNvSpPr txBox="1"/>
          <p:nvPr/>
        </p:nvSpPr>
        <p:spPr>
          <a:xfrm>
            <a:off x="871720" y="3695879"/>
            <a:ext cx="907605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1400" dirty="0">
                <a:solidFill>
                  <a:srgbClr val="009B3A"/>
                </a:solidFill>
                <a:latin typeface="Rubrik New Light" panose="00000400000000000000" pitchFamily="2" charset="-52"/>
              </a:rPr>
              <a:t>млн. руб.</a:t>
            </a:r>
            <a:endParaRPr lang="fr-FR" sz="1400" dirty="0">
              <a:solidFill>
                <a:srgbClr val="009B3A"/>
              </a:solidFill>
              <a:latin typeface="Rubrik New Light" panose="00000400000000000000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283EE2-142D-4227-82CC-DBA8442C37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696" y="3110410"/>
            <a:ext cx="791951" cy="791951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5CA2AC81-80F9-43DC-8FB1-CE5B85985C07}"/>
              </a:ext>
            </a:extLst>
          </p:cNvPr>
          <p:cNvSpPr txBox="1"/>
          <p:nvPr/>
        </p:nvSpPr>
        <p:spPr>
          <a:xfrm>
            <a:off x="5066543" y="4716932"/>
            <a:ext cx="777202" cy="70788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4000" dirty="0">
                <a:solidFill>
                  <a:srgbClr val="009B3A"/>
                </a:solidFill>
                <a:latin typeface="Rubrik New Bold" panose="00000800000000000000" pitchFamily="2" charset="-52"/>
              </a:rPr>
              <a:t>8</a:t>
            </a:r>
            <a:endParaRPr lang="fr-FR" sz="4000" dirty="0">
              <a:solidFill>
                <a:srgbClr val="009B3A"/>
              </a:solidFill>
              <a:latin typeface="Rubrik New Bold" panose="00000800000000000000" pitchFamily="2" charset="-52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1A53A2F-2EE4-423D-9C7F-06A63BA6E91A}"/>
              </a:ext>
            </a:extLst>
          </p:cNvPr>
          <p:cNvSpPr txBox="1"/>
          <p:nvPr/>
        </p:nvSpPr>
        <p:spPr>
          <a:xfrm>
            <a:off x="5133792" y="5236905"/>
            <a:ext cx="647642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1400" dirty="0">
                <a:solidFill>
                  <a:srgbClr val="009B3A"/>
                </a:solidFill>
                <a:latin typeface="Rubrik New Light" panose="00000400000000000000" pitchFamily="2" charset="-52"/>
              </a:rPr>
              <a:t>место</a:t>
            </a:r>
            <a:endParaRPr lang="fr-FR" sz="1400" dirty="0">
              <a:solidFill>
                <a:srgbClr val="009B3A"/>
              </a:solidFill>
              <a:latin typeface="Rubrik New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23324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олилиния: фигура 43">
            <a:extLst>
              <a:ext uri="{FF2B5EF4-FFF2-40B4-BE49-F238E27FC236}">
                <a16:creationId xmlns:a16="http://schemas.microsoft.com/office/drawing/2014/main" id="{6464B902-63AC-41E6-9452-B49769446F27}"/>
              </a:ext>
            </a:extLst>
          </p:cNvPr>
          <p:cNvSpPr/>
          <p:nvPr/>
        </p:nvSpPr>
        <p:spPr>
          <a:xfrm>
            <a:off x="-1" y="1"/>
            <a:ext cx="4322155" cy="4088228"/>
          </a:xfrm>
          <a:custGeom>
            <a:avLst/>
            <a:gdLst>
              <a:gd name="connsiteX0" fmla="*/ 3272387 w 4087274"/>
              <a:gd name="connsiteY0" fmla="*/ 0 h 3866059"/>
              <a:gd name="connsiteX1" fmla="*/ 4087274 w 4087274"/>
              <a:gd name="connsiteY1" fmla="*/ 0 h 3866059"/>
              <a:gd name="connsiteX2" fmla="*/ 4086481 w 4087274"/>
              <a:gd name="connsiteY2" fmla="*/ 10428 h 3866059"/>
              <a:gd name="connsiteX3" fmla="*/ 29830 w 4087274"/>
              <a:gd name="connsiteY3" fmla="*/ 3865305 h 3866059"/>
              <a:gd name="connsiteX4" fmla="*/ 0 w 4087274"/>
              <a:gd name="connsiteY4" fmla="*/ 3866059 h 3866059"/>
              <a:gd name="connsiteX5" fmla="*/ 0 w 4087274"/>
              <a:gd name="connsiteY5" fmla="*/ 3041904 h 3866059"/>
              <a:gd name="connsiteX6" fmla="*/ 4920 w 4087274"/>
              <a:gd name="connsiteY6" fmla="*/ 3041779 h 3866059"/>
              <a:gd name="connsiteX7" fmla="*/ 3230996 w 4087274"/>
              <a:gd name="connsiteY7" fmla="*/ 271206 h 3866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87274" h="3866059">
                <a:moveTo>
                  <a:pt x="3272387" y="0"/>
                </a:moveTo>
                <a:lnTo>
                  <a:pt x="4087274" y="0"/>
                </a:lnTo>
                <a:lnTo>
                  <a:pt x="4086481" y="10428"/>
                </a:lnTo>
                <a:cubicBezTo>
                  <a:pt x="3873611" y="2106518"/>
                  <a:pt x="2155308" y="3757564"/>
                  <a:pt x="29830" y="3865305"/>
                </a:cubicBezTo>
                <a:lnTo>
                  <a:pt x="0" y="3866059"/>
                </a:lnTo>
                <a:lnTo>
                  <a:pt x="0" y="3041904"/>
                </a:lnTo>
                <a:lnTo>
                  <a:pt x="4920" y="3041779"/>
                </a:lnTo>
                <a:cubicBezTo>
                  <a:pt x="1604338" y="2960705"/>
                  <a:pt x="2918490" y="1798388"/>
                  <a:pt x="3230996" y="271206"/>
                </a:cubicBezTo>
                <a:close/>
              </a:path>
            </a:pathLst>
          </a:custGeom>
          <a:gradFill flip="none" rotWithShape="1">
            <a:gsLst>
              <a:gs pos="0">
                <a:srgbClr val="53D585">
                  <a:alpha val="26000"/>
                </a:srgbClr>
              </a:gs>
              <a:gs pos="50000">
                <a:schemeClr val="bg1">
                  <a:alpha val="7000"/>
                </a:schemeClr>
              </a:gs>
              <a:gs pos="100000">
                <a:srgbClr val="009B3A">
                  <a:alpha val="17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4" name="Полилиния: фигура 33">
            <a:extLst>
              <a:ext uri="{FF2B5EF4-FFF2-40B4-BE49-F238E27FC236}">
                <a16:creationId xmlns:a16="http://schemas.microsoft.com/office/drawing/2014/main" id="{40D2E6A1-1CCF-4246-8990-082D9EA5AB7A}"/>
              </a:ext>
            </a:extLst>
          </p:cNvPr>
          <p:cNvSpPr/>
          <p:nvPr/>
        </p:nvSpPr>
        <p:spPr>
          <a:xfrm rot="5400000">
            <a:off x="6356509" y="1013593"/>
            <a:ext cx="3982604" cy="7688378"/>
          </a:xfrm>
          <a:custGeom>
            <a:avLst/>
            <a:gdLst>
              <a:gd name="connsiteX0" fmla="*/ 0 w 4806523"/>
              <a:gd name="connsiteY0" fmla="*/ 3497554 h 8675933"/>
              <a:gd name="connsiteX1" fmla="*/ 1349385 w 4806523"/>
              <a:gd name="connsiteY1" fmla="*/ 5024 h 8675933"/>
              <a:gd name="connsiteX2" fmla="*/ 1354175 w 4806523"/>
              <a:gd name="connsiteY2" fmla="*/ 0 h 8675933"/>
              <a:gd name="connsiteX3" fmla="*/ 2209290 w 4806523"/>
              <a:gd name="connsiteY3" fmla="*/ 0 h 8675933"/>
              <a:gd name="connsiteX4" fmla="*/ 2209247 w 4806523"/>
              <a:gd name="connsiteY4" fmla="*/ 37 h 8675933"/>
              <a:gd name="connsiteX5" fmla="*/ 683648 w 4806523"/>
              <a:gd name="connsiteY5" fmla="*/ 3446918 h 8675933"/>
              <a:gd name="connsiteX6" fmla="*/ 4631071 w 4806523"/>
              <a:gd name="connsiteY6" fmla="*/ 8049837 h 8675933"/>
              <a:gd name="connsiteX7" fmla="*/ 4806523 w 4806523"/>
              <a:gd name="connsiteY7" fmla="*/ 8072132 h 8675933"/>
              <a:gd name="connsiteX8" fmla="*/ 4806522 w 4806523"/>
              <a:gd name="connsiteY8" fmla="*/ 8675933 h 8675933"/>
              <a:gd name="connsiteX9" fmla="*/ 4663213 w 4806523"/>
              <a:gd name="connsiteY9" fmla="*/ 8665035 h 8675933"/>
              <a:gd name="connsiteX10" fmla="*/ 0 w 4806523"/>
              <a:gd name="connsiteY10" fmla="*/ 3497554 h 867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06523" h="8675933">
                <a:moveTo>
                  <a:pt x="0" y="3497554"/>
                </a:moveTo>
                <a:cubicBezTo>
                  <a:pt x="0" y="2152834"/>
                  <a:pt x="510989" y="927464"/>
                  <a:pt x="1349385" y="5024"/>
                </a:cubicBezTo>
                <a:lnTo>
                  <a:pt x="1354175" y="0"/>
                </a:lnTo>
                <a:lnTo>
                  <a:pt x="2209290" y="0"/>
                </a:lnTo>
                <a:lnTo>
                  <a:pt x="2209247" y="37"/>
                </a:lnTo>
                <a:cubicBezTo>
                  <a:pt x="1272039" y="851855"/>
                  <a:pt x="683648" y="2080673"/>
                  <a:pt x="683648" y="3446918"/>
                </a:cubicBezTo>
                <a:cubicBezTo>
                  <a:pt x="683648" y="5777571"/>
                  <a:pt x="2395887" y="7708308"/>
                  <a:pt x="4631071" y="8049837"/>
                </a:cubicBezTo>
                <a:lnTo>
                  <a:pt x="4806523" y="8072132"/>
                </a:lnTo>
                <a:lnTo>
                  <a:pt x="4806522" y="8675933"/>
                </a:lnTo>
                <a:lnTo>
                  <a:pt x="4663213" y="8665035"/>
                </a:lnTo>
                <a:cubicBezTo>
                  <a:pt x="2043955" y="8399036"/>
                  <a:pt x="0" y="6186990"/>
                  <a:pt x="0" y="3497554"/>
                </a:cubicBezTo>
                <a:close/>
              </a:path>
            </a:pathLst>
          </a:custGeom>
          <a:gradFill flip="none" rotWithShape="1">
            <a:gsLst>
              <a:gs pos="20000">
                <a:srgbClr val="12A56C">
                  <a:alpha val="7000"/>
                </a:srgbClr>
              </a:gs>
              <a:gs pos="4000">
                <a:srgbClr val="199B39">
                  <a:alpha val="0"/>
                </a:srgbClr>
              </a:gs>
              <a:gs pos="86000">
                <a:schemeClr val="bg1">
                  <a:alpha val="12000"/>
                </a:schemeClr>
              </a:gs>
              <a:gs pos="100000">
                <a:srgbClr val="09B1A8">
                  <a:alpha val="37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9A73FDD5-82E8-46A9-876A-F113F2C02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180" y="1106642"/>
            <a:ext cx="5453624" cy="545362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B0D6975-993B-454A-ADD1-07324D9EA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979" y="522253"/>
            <a:ext cx="938631" cy="695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Прямоугольник: скругленные верхние углы 51">
            <a:extLst>
              <a:ext uri="{FF2B5EF4-FFF2-40B4-BE49-F238E27FC236}">
                <a16:creationId xmlns:a16="http://schemas.microsoft.com/office/drawing/2014/main" id="{5CA554F5-4E3A-4140-B09A-22DEC3B48210}"/>
              </a:ext>
            </a:extLst>
          </p:cNvPr>
          <p:cNvSpPr/>
          <p:nvPr/>
        </p:nvSpPr>
        <p:spPr>
          <a:xfrm rot="10800000">
            <a:off x="4645608" y="0"/>
            <a:ext cx="2900785" cy="1012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B3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5543122-9F6D-4877-A07E-8DE1B5241018}"/>
              </a:ext>
            </a:extLst>
          </p:cNvPr>
          <p:cNvSpPr txBox="1"/>
          <p:nvPr/>
        </p:nvSpPr>
        <p:spPr>
          <a:xfrm>
            <a:off x="11592991" y="6445968"/>
            <a:ext cx="397237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Rubrik New Light" panose="00000400000000000000" pitchFamily="2" charset="-52"/>
                <a:cs typeface="Segoe UI" panose="020B0502040204020203" pitchFamily="34" charset="0"/>
              </a:rPr>
              <a:t>6</a:t>
            </a:r>
            <a:endParaRPr lang="ru-RU" sz="1400" dirty="0">
              <a:solidFill>
                <a:schemeClr val="bg1"/>
              </a:solidFill>
              <a:latin typeface="Rubrik New Light" panose="00000400000000000000" pitchFamily="2" charset="-52"/>
              <a:cs typeface="Segoe UI" panose="020B0502040204020203" pitchFamily="34" charset="0"/>
            </a:endParaRPr>
          </a:p>
          <a:p>
            <a:pPr algn="r"/>
            <a:endParaRPr lang="ru-RU" sz="1400" dirty="0">
              <a:solidFill>
                <a:schemeClr val="bg1"/>
              </a:solidFill>
              <a:latin typeface="Rubrik New Light" panose="00000400000000000000" pitchFamily="2" charset="-52"/>
              <a:cs typeface="Segoe UI" panose="020B0502040204020203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863A59E-1344-4E5E-8643-305DC9EDE741}"/>
              </a:ext>
            </a:extLst>
          </p:cNvPr>
          <p:cNvSpPr txBox="1"/>
          <p:nvPr/>
        </p:nvSpPr>
        <p:spPr>
          <a:xfrm>
            <a:off x="11592991" y="6445966"/>
            <a:ext cx="397237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r>
              <a:rPr lang="ru-RU" sz="1400" dirty="0">
                <a:latin typeface="Rubrik New Light" panose="00000400000000000000" pitchFamily="2" charset="-52"/>
                <a:cs typeface="Segoe UI" panose="020B0502040204020203" pitchFamily="34" charset="0"/>
              </a:rPr>
              <a:t>4</a:t>
            </a:r>
          </a:p>
          <a:p>
            <a:pPr algn="r"/>
            <a:endParaRPr lang="ru-RU" sz="1400" dirty="0">
              <a:latin typeface="Rubrik New Light" panose="00000400000000000000" pitchFamily="2" charset="-52"/>
              <a:cs typeface="Segoe UI" panose="020B0502040204020203" pitchFamily="34" charset="0"/>
            </a:endParaRPr>
          </a:p>
        </p:txBody>
      </p:sp>
      <p:sp>
        <p:nvSpPr>
          <p:cNvPr id="38" name="TextBox 4">
            <a:extLst>
              <a:ext uri="{FF2B5EF4-FFF2-40B4-BE49-F238E27FC236}">
                <a16:creationId xmlns:a16="http://schemas.microsoft.com/office/drawing/2014/main" id="{81F75A21-5638-4F10-BBB7-D46DBFC35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5027" y="3680699"/>
            <a:ext cx="43053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ru-RU" altLang="ru-RU" sz="4400" dirty="0">
                <a:solidFill>
                  <a:srgbClr val="009B3A"/>
                </a:solidFill>
                <a:latin typeface="Rubrik New Light" panose="00000400000000000000" pitchFamily="2" charset="-52"/>
                <a:cs typeface="Calibri Light" panose="020F0302020204030204" pitchFamily="34" charset="0"/>
              </a:rPr>
              <a:t>НАША ЦЕЛЬ</a:t>
            </a:r>
          </a:p>
        </p:txBody>
      </p:sp>
      <p:sp>
        <p:nvSpPr>
          <p:cNvPr id="39" name="TextBox 4">
            <a:extLst>
              <a:ext uri="{FF2B5EF4-FFF2-40B4-BE49-F238E27FC236}">
                <a16:creationId xmlns:a16="http://schemas.microsoft.com/office/drawing/2014/main" id="{725243B1-4A85-4E2D-9841-A2A2F5A74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96" y="1318339"/>
            <a:ext cx="432215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2400" dirty="0">
                <a:solidFill>
                  <a:srgbClr val="10002B"/>
                </a:solidFill>
                <a:latin typeface="Rubrik New Light" panose="00000400000000000000" pitchFamily="2" charset="-52"/>
                <a:cs typeface="Calibri Light" panose="020F0302020204030204" pitchFamily="34" charset="0"/>
              </a:rPr>
              <a:t>ЗАБОТА О ЗДОРОВЬЕ ЗАСТРАХОВАННЫХ ДЛЯ ПОВЫШЕНИЯ КАЧЕСТВА ИХ ЖИЗНИ И УВЕРЕННОСТИ</a:t>
            </a:r>
            <a:endParaRPr lang="en-US" altLang="ru-RU" sz="2400" dirty="0">
              <a:solidFill>
                <a:srgbClr val="10002B"/>
              </a:solidFill>
              <a:latin typeface="Rubrik New Light" panose="00000400000000000000" pitchFamily="2" charset="-52"/>
              <a:cs typeface="Calibri Light" panose="020F0302020204030204" pitchFamily="34" charset="0"/>
            </a:endParaRPr>
          </a:p>
          <a:p>
            <a:r>
              <a:rPr lang="ru-RU" altLang="ru-RU" sz="2400" dirty="0">
                <a:solidFill>
                  <a:srgbClr val="10002B"/>
                </a:solidFill>
                <a:latin typeface="Rubrik New Light" panose="00000400000000000000" pitchFamily="2" charset="-52"/>
                <a:cs typeface="Calibri Light" panose="020F0302020204030204" pitchFamily="34" charset="0"/>
              </a:rPr>
              <a:t>В ЗАВТРАШНЕМ ДНЕ </a:t>
            </a:r>
          </a:p>
        </p:txBody>
      </p:sp>
      <p:sp>
        <p:nvSpPr>
          <p:cNvPr id="40" name="TextBox 4">
            <a:extLst>
              <a:ext uri="{FF2B5EF4-FFF2-40B4-BE49-F238E27FC236}">
                <a16:creationId xmlns:a16="http://schemas.microsoft.com/office/drawing/2014/main" id="{0F1B43FE-26CD-4CDA-B4C7-D21F23243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95" y="573901"/>
            <a:ext cx="48492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4400" dirty="0">
                <a:solidFill>
                  <a:srgbClr val="009B3A"/>
                </a:solidFill>
                <a:latin typeface="Rubrik New Light" panose="00000400000000000000" pitchFamily="2" charset="-52"/>
                <a:cs typeface="Calibri Light" panose="020F0302020204030204" pitchFamily="34" charset="0"/>
              </a:rPr>
              <a:t>НАША МИССИЯ</a:t>
            </a:r>
          </a:p>
        </p:txBody>
      </p:sp>
      <p:sp>
        <p:nvSpPr>
          <p:cNvPr id="41" name="Прямоугольник 5">
            <a:extLst>
              <a:ext uri="{FF2B5EF4-FFF2-40B4-BE49-F238E27FC236}">
                <a16:creationId xmlns:a16="http://schemas.microsoft.com/office/drawing/2014/main" id="{6FBC34B8-7594-481D-9EFC-2D495B05A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7115" y="4430844"/>
            <a:ext cx="44908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ru-RU" altLang="ru-RU" sz="2400" dirty="0">
                <a:solidFill>
                  <a:srgbClr val="10002B"/>
                </a:solidFill>
                <a:latin typeface="Rubrik New Light" panose="00000400000000000000" pitchFamily="2" charset="-52"/>
                <a:cs typeface="Calibri Light" panose="020F0302020204030204" pitchFamily="34" charset="0"/>
              </a:rPr>
              <a:t>МАКСИМАЛЬНАЯ УДОВЛЕТВОРЕННОСТЬ ЗАСТРАХОВАННЫХ </a:t>
            </a:r>
          </a:p>
          <a:p>
            <a:pPr algn="r"/>
            <a:r>
              <a:rPr lang="ru-RU" altLang="ru-RU" sz="2400" dirty="0">
                <a:solidFill>
                  <a:srgbClr val="10002B"/>
                </a:solidFill>
                <a:latin typeface="Rubrik New Light" panose="00000400000000000000" pitchFamily="2" charset="-52"/>
                <a:cs typeface="Calibri Light" panose="020F0302020204030204" pitchFamily="34" charset="0"/>
              </a:rPr>
              <a:t>НАШИМИ УСЛУГАМИ</a:t>
            </a:r>
          </a:p>
        </p:txBody>
      </p:sp>
    </p:spTree>
    <p:extLst>
      <p:ext uri="{BB962C8B-B14F-4D97-AF65-F5344CB8AC3E}">
        <p14:creationId xmlns:p14="http://schemas.microsoft.com/office/powerpoint/2010/main" val="4288895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олилиния: фигура 33">
            <a:extLst>
              <a:ext uri="{FF2B5EF4-FFF2-40B4-BE49-F238E27FC236}">
                <a16:creationId xmlns:a16="http://schemas.microsoft.com/office/drawing/2014/main" id="{40D2E6A1-1CCF-4246-8990-082D9EA5AB7A}"/>
              </a:ext>
            </a:extLst>
          </p:cNvPr>
          <p:cNvSpPr/>
          <p:nvPr/>
        </p:nvSpPr>
        <p:spPr>
          <a:xfrm rot="5400000">
            <a:off x="6356509" y="1013593"/>
            <a:ext cx="3982604" cy="7688378"/>
          </a:xfrm>
          <a:custGeom>
            <a:avLst/>
            <a:gdLst>
              <a:gd name="connsiteX0" fmla="*/ 0 w 4806523"/>
              <a:gd name="connsiteY0" fmla="*/ 3497554 h 8675933"/>
              <a:gd name="connsiteX1" fmla="*/ 1349385 w 4806523"/>
              <a:gd name="connsiteY1" fmla="*/ 5024 h 8675933"/>
              <a:gd name="connsiteX2" fmla="*/ 1354175 w 4806523"/>
              <a:gd name="connsiteY2" fmla="*/ 0 h 8675933"/>
              <a:gd name="connsiteX3" fmla="*/ 2209290 w 4806523"/>
              <a:gd name="connsiteY3" fmla="*/ 0 h 8675933"/>
              <a:gd name="connsiteX4" fmla="*/ 2209247 w 4806523"/>
              <a:gd name="connsiteY4" fmla="*/ 37 h 8675933"/>
              <a:gd name="connsiteX5" fmla="*/ 683648 w 4806523"/>
              <a:gd name="connsiteY5" fmla="*/ 3446918 h 8675933"/>
              <a:gd name="connsiteX6" fmla="*/ 4631071 w 4806523"/>
              <a:gd name="connsiteY6" fmla="*/ 8049837 h 8675933"/>
              <a:gd name="connsiteX7" fmla="*/ 4806523 w 4806523"/>
              <a:gd name="connsiteY7" fmla="*/ 8072132 h 8675933"/>
              <a:gd name="connsiteX8" fmla="*/ 4806522 w 4806523"/>
              <a:gd name="connsiteY8" fmla="*/ 8675933 h 8675933"/>
              <a:gd name="connsiteX9" fmla="*/ 4663213 w 4806523"/>
              <a:gd name="connsiteY9" fmla="*/ 8665035 h 8675933"/>
              <a:gd name="connsiteX10" fmla="*/ 0 w 4806523"/>
              <a:gd name="connsiteY10" fmla="*/ 3497554 h 867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06523" h="8675933">
                <a:moveTo>
                  <a:pt x="0" y="3497554"/>
                </a:moveTo>
                <a:cubicBezTo>
                  <a:pt x="0" y="2152834"/>
                  <a:pt x="510989" y="927464"/>
                  <a:pt x="1349385" y="5024"/>
                </a:cubicBezTo>
                <a:lnTo>
                  <a:pt x="1354175" y="0"/>
                </a:lnTo>
                <a:lnTo>
                  <a:pt x="2209290" y="0"/>
                </a:lnTo>
                <a:lnTo>
                  <a:pt x="2209247" y="37"/>
                </a:lnTo>
                <a:cubicBezTo>
                  <a:pt x="1272039" y="851855"/>
                  <a:pt x="683648" y="2080673"/>
                  <a:pt x="683648" y="3446918"/>
                </a:cubicBezTo>
                <a:cubicBezTo>
                  <a:pt x="683648" y="5777571"/>
                  <a:pt x="2395887" y="7708308"/>
                  <a:pt x="4631071" y="8049837"/>
                </a:cubicBezTo>
                <a:lnTo>
                  <a:pt x="4806523" y="8072132"/>
                </a:lnTo>
                <a:lnTo>
                  <a:pt x="4806522" y="8675933"/>
                </a:lnTo>
                <a:lnTo>
                  <a:pt x="4663213" y="8665035"/>
                </a:lnTo>
                <a:cubicBezTo>
                  <a:pt x="2043955" y="8399036"/>
                  <a:pt x="0" y="6186990"/>
                  <a:pt x="0" y="3497554"/>
                </a:cubicBezTo>
                <a:close/>
              </a:path>
            </a:pathLst>
          </a:custGeom>
          <a:gradFill flip="none" rotWithShape="1">
            <a:gsLst>
              <a:gs pos="20000">
                <a:srgbClr val="12A56C">
                  <a:alpha val="7000"/>
                </a:srgbClr>
              </a:gs>
              <a:gs pos="4000">
                <a:srgbClr val="199B39">
                  <a:alpha val="0"/>
                </a:srgbClr>
              </a:gs>
              <a:gs pos="86000">
                <a:schemeClr val="bg1">
                  <a:alpha val="12000"/>
                </a:schemeClr>
              </a:gs>
              <a:gs pos="100000">
                <a:srgbClr val="09B1A8">
                  <a:alpha val="37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B0D6975-993B-454A-ADD1-07324D9EA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979" y="522253"/>
            <a:ext cx="938631" cy="695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Прямоугольник: скругленные верхние углы 51">
            <a:extLst>
              <a:ext uri="{FF2B5EF4-FFF2-40B4-BE49-F238E27FC236}">
                <a16:creationId xmlns:a16="http://schemas.microsoft.com/office/drawing/2014/main" id="{5CA554F5-4E3A-4140-B09A-22DEC3B48210}"/>
              </a:ext>
            </a:extLst>
          </p:cNvPr>
          <p:cNvSpPr/>
          <p:nvPr/>
        </p:nvSpPr>
        <p:spPr>
          <a:xfrm rot="10800000">
            <a:off x="4645608" y="0"/>
            <a:ext cx="2900785" cy="1012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B3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5543122-9F6D-4877-A07E-8DE1B5241018}"/>
              </a:ext>
            </a:extLst>
          </p:cNvPr>
          <p:cNvSpPr txBox="1"/>
          <p:nvPr/>
        </p:nvSpPr>
        <p:spPr>
          <a:xfrm>
            <a:off x="11592991" y="6445968"/>
            <a:ext cx="397237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Rubrik New Light" panose="00000400000000000000" pitchFamily="2" charset="-52"/>
                <a:cs typeface="Segoe UI" panose="020B0502040204020203" pitchFamily="34" charset="0"/>
              </a:rPr>
              <a:t>6</a:t>
            </a:r>
            <a:endParaRPr lang="ru-RU" sz="1400" dirty="0">
              <a:solidFill>
                <a:schemeClr val="bg1"/>
              </a:solidFill>
              <a:latin typeface="Rubrik New Light" panose="00000400000000000000" pitchFamily="2" charset="-52"/>
              <a:cs typeface="Segoe UI" panose="020B0502040204020203" pitchFamily="34" charset="0"/>
            </a:endParaRPr>
          </a:p>
          <a:p>
            <a:pPr algn="r"/>
            <a:endParaRPr lang="ru-RU" sz="1400" dirty="0">
              <a:solidFill>
                <a:schemeClr val="bg1"/>
              </a:solidFill>
              <a:latin typeface="Rubrik New Light" panose="00000400000000000000" pitchFamily="2" charset="-52"/>
              <a:cs typeface="Segoe UI" panose="020B050204020402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E33CBF5-E72B-479A-AC49-0A8A0C221DD8}"/>
              </a:ext>
            </a:extLst>
          </p:cNvPr>
          <p:cNvSpPr txBox="1"/>
          <p:nvPr/>
        </p:nvSpPr>
        <p:spPr>
          <a:xfrm>
            <a:off x="1488076" y="518909"/>
            <a:ext cx="9215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71475" algn="ctr">
              <a:defRPr/>
            </a:pPr>
            <a:r>
              <a:rPr lang="ru-RU" sz="3600" spc="-1" dirty="0">
                <a:solidFill>
                  <a:srgbClr val="10002B"/>
                </a:solidFill>
                <a:latin typeface="Rubrik New Light" panose="00000400000000000000" pitchFamily="2" charset="-52"/>
              </a:rPr>
              <a:t>НАШИ ЦЕННОСТИ</a:t>
            </a: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3F211942-8D8E-48D7-892D-F252C0ADB334}"/>
              </a:ext>
            </a:extLst>
          </p:cNvPr>
          <p:cNvSpPr/>
          <p:nvPr/>
        </p:nvSpPr>
        <p:spPr>
          <a:xfrm>
            <a:off x="4235450" y="1376074"/>
            <a:ext cx="3721100" cy="3721100"/>
          </a:xfrm>
          <a:prstGeom prst="ellipse">
            <a:avLst/>
          </a:prstGeom>
          <a:gradFill>
            <a:gsLst>
              <a:gs pos="4000">
                <a:srgbClr val="009B3A"/>
              </a:gs>
              <a:gs pos="100000">
                <a:srgbClr val="07B4AC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863A59E-1344-4E5E-8643-305DC9EDE741}"/>
              </a:ext>
            </a:extLst>
          </p:cNvPr>
          <p:cNvSpPr txBox="1"/>
          <p:nvPr/>
        </p:nvSpPr>
        <p:spPr>
          <a:xfrm>
            <a:off x="11592991" y="6445966"/>
            <a:ext cx="397237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r>
              <a:rPr lang="en-US" sz="1400" dirty="0">
                <a:latin typeface="Rubrik New Light" panose="00000400000000000000" pitchFamily="2" charset="-52"/>
                <a:cs typeface="Segoe UI" panose="020B0502040204020203" pitchFamily="34" charset="0"/>
              </a:rPr>
              <a:t>5</a:t>
            </a:r>
            <a:endParaRPr lang="ru-RU" sz="1400" dirty="0">
              <a:latin typeface="Rubrik New Light" panose="00000400000000000000" pitchFamily="2" charset="-52"/>
              <a:cs typeface="Segoe UI" panose="020B0502040204020203" pitchFamily="34" charset="0"/>
            </a:endParaRPr>
          </a:p>
          <a:p>
            <a:pPr algn="r"/>
            <a:endParaRPr lang="ru-RU" sz="1400" dirty="0">
              <a:latin typeface="Rubrik New Light" panose="00000400000000000000" pitchFamily="2" charset="-52"/>
              <a:cs typeface="Segoe UI" panose="020B0502040204020203" pitchFamily="34" charset="0"/>
            </a:endParaRPr>
          </a:p>
        </p:txBody>
      </p:sp>
      <p:sp>
        <p:nvSpPr>
          <p:cNvPr id="36" name="TextBox 28">
            <a:extLst>
              <a:ext uri="{FF2B5EF4-FFF2-40B4-BE49-F238E27FC236}">
                <a16:creationId xmlns:a16="http://schemas.microsoft.com/office/drawing/2014/main" id="{84A4B5F0-D4B7-436B-B477-D00204B42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7410" y="1681366"/>
            <a:ext cx="9810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2000" dirty="0">
                <a:solidFill>
                  <a:schemeClr val="bg1"/>
                </a:solidFill>
                <a:latin typeface="Rubrik New Bold" panose="00000800000000000000" pitchFamily="2" charset="-52"/>
              </a:rPr>
              <a:t>3</a:t>
            </a:r>
          </a:p>
        </p:txBody>
      </p:sp>
      <p:sp>
        <p:nvSpPr>
          <p:cNvPr id="38" name="TextBox 7">
            <a:extLst>
              <a:ext uri="{FF2B5EF4-FFF2-40B4-BE49-F238E27FC236}">
                <a16:creationId xmlns:a16="http://schemas.microsoft.com/office/drawing/2014/main" id="{E7DFC957-F2D1-47C3-8813-50BAD1D80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644" y="3391975"/>
            <a:ext cx="300060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2400" dirty="0">
                <a:solidFill>
                  <a:schemeClr val="bg1"/>
                </a:solidFill>
                <a:latin typeface="Rubrik New Light" panose="00000400000000000000" pitchFamily="2" charset="-52"/>
                <a:cs typeface="Calibri Light" panose="020F0302020204030204" pitchFamily="34" charset="0"/>
              </a:rPr>
              <a:t>ПРИНЦИПА</a:t>
            </a:r>
          </a:p>
          <a:p>
            <a:pPr algn="ctr"/>
            <a:r>
              <a:rPr lang="ru-RU" altLang="ru-RU" sz="2400" dirty="0">
                <a:solidFill>
                  <a:schemeClr val="bg1"/>
                </a:solidFill>
                <a:latin typeface="Rubrik New Light" panose="00000400000000000000" pitchFamily="2" charset="-52"/>
                <a:cs typeface="Calibri Light" panose="020F0302020204030204" pitchFamily="34" charset="0"/>
              </a:rPr>
              <a:t>КОРПОРАТИВНОЙ </a:t>
            </a:r>
          </a:p>
          <a:p>
            <a:pPr algn="ctr"/>
            <a:r>
              <a:rPr lang="ru-RU" altLang="ru-RU" sz="2400" dirty="0">
                <a:solidFill>
                  <a:schemeClr val="bg1"/>
                </a:solidFill>
                <a:latin typeface="Rubrik New Light" panose="00000400000000000000" pitchFamily="2" charset="-52"/>
                <a:cs typeface="Calibri Light" panose="020F0302020204030204" pitchFamily="34" charset="0"/>
              </a:rPr>
              <a:t>КУЛЬТУРЫ</a:t>
            </a:r>
          </a:p>
        </p:txBody>
      </p:sp>
      <p:sp>
        <p:nvSpPr>
          <p:cNvPr id="39" name="Прямоугольник 33">
            <a:extLst>
              <a:ext uri="{FF2B5EF4-FFF2-40B4-BE49-F238E27FC236}">
                <a16:creationId xmlns:a16="http://schemas.microsoft.com/office/drawing/2014/main" id="{961EDD4B-7BE4-4126-9FCF-FC7CFD58E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6614" y="2651695"/>
            <a:ext cx="38941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dirty="0">
                <a:solidFill>
                  <a:srgbClr val="10002B"/>
                </a:solidFill>
                <a:latin typeface="Rubrik New Light" panose="00000400000000000000" pitchFamily="2" charset="-52"/>
                <a:cs typeface="Times New Roman" panose="02020603050405020304" pitchFamily="18" charset="0"/>
              </a:rPr>
              <a:t>Мы обеспечиваем</a:t>
            </a:r>
            <a:endParaRPr lang="en-US" altLang="ru-RU" dirty="0">
              <a:solidFill>
                <a:srgbClr val="10002B"/>
              </a:solidFill>
              <a:latin typeface="Rubrik New Light" panose="00000400000000000000" pitchFamily="2" charset="-52"/>
              <a:cs typeface="Times New Roman" panose="02020603050405020304" pitchFamily="18" charset="0"/>
            </a:endParaRPr>
          </a:p>
          <a:p>
            <a:r>
              <a:rPr lang="ru-RU" altLang="ru-RU" dirty="0">
                <a:solidFill>
                  <a:srgbClr val="10002B"/>
                </a:solidFill>
                <a:latin typeface="Rubrik New Light" panose="00000400000000000000" pitchFamily="2" charset="-52"/>
                <a:cs typeface="Times New Roman" panose="02020603050405020304" pitchFamily="18" charset="0"/>
              </a:rPr>
              <a:t>страховую</a:t>
            </a:r>
            <a:r>
              <a:rPr lang="en-US" altLang="ru-RU" dirty="0">
                <a:solidFill>
                  <a:srgbClr val="10002B"/>
                </a:solidFill>
                <a:latin typeface="Rubrik New Light" panose="00000400000000000000" pitchFamily="2" charset="-52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solidFill>
                  <a:srgbClr val="10002B"/>
                </a:solidFill>
                <a:latin typeface="Rubrik New Light" panose="00000400000000000000" pitchFamily="2" charset="-52"/>
                <a:cs typeface="Times New Roman" panose="02020603050405020304" pitchFamily="18" charset="0"/>
              </a:rPr>
              <a:t>защиту  здоровья,</a:t>
            </a:r>
            <a:endParaRPr lang="en-US" altLang="ru-RU" dirty="0">
              <a:solidFill>
                <a:srgbClr val="10002B"/>
              </a:solidFill>
              <a:latin typeface="Rubrik New Light" panose="00000400000000000000" pitchFamily="2" charset="-52"/>
              <a:cs typeface="Times New Roman" panose="02020603050405020304" pitchFamily="18" charset="0"/>
            </a:endParaRPr>
          </a:p>
          <a:p>
            <a:r>
              <a:rPr lang="ru-RU" altLang="ru-RU" dirty="0">
                <a:solidFill>
                  <a:srgbClr val="10002B"/>
                </a:solidFill>
                <a:latin typeface="Rubrik New Light" panose="00000400000000000000" pitchFamily="2" charset="-52"/>
                <a:cs typeface="Times New Roman" panose="02020603050405020304" pitchFamily="18" charset="0"/>
              </a:rPr>
              <a:t>как основного</a:t>
            </a:r>
            <a:r>
              <a:rPr lang="en-US" altLang="ru-RU" dirty="0">
                <a:solidFill>
                  <a:srgbClr val="10002B"/>
                </a:solidFill>
                <a:latin typeface="Rubrik New Light" panose="00000400000000000000" pitchFamily="2" charset="-52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solidFill>
                  <a:srgbClr val="10002B"/>
                </a:solidFill>
                <a:latin typeface="Rubrik New Light" panose="00000400000000000000" pitchFamily="2" charset="-52"/>
                <a:cs typeface="Times New Roman" panose="02020603050405020304" pitchFamily="18" charset="0"/>
              </a:rPr>
              <a:t>элемента качества жизни</a:t>
            </a:r>
          </a:p>
        </p:txBody>
      </p:sp>
      <p:sp>
        <p:nvSpPr>
          <p:cNvPr id="40" name="Прямоугольник 35">
            <a:extLst>
              <a:ext uri="{FF2B5EF4-FFF2-40B4-BE49-F238E27FC236}">
                <a16:creationId xmlns:a16="http://schemas.microsoft.com/office/drawing/2014/main" id="{850C37FA-286E-4265-9FBB-9C6FAA1EA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6600" y="5185738"/>
            <a:ext cx="817880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2000" dirty="0">
                <a:solidFill>
                  <a:srgbClr val="009B3A"/>
                </a:solidFill>
                <a:latin typeface="Rubrik New Bold" panose="00000800000000000000" pitchFamily="2" charset="-52"/>
                <a:cs typeface="Times New Roman" panose="02020603050405020304" pitchFamily="18" charset="0"/>
              </a:rPr>
              <a:t>Уверенность в завтрашнем дне</a:t>
            </a:r>
          </a:p>
          <a:p>
            <a:pPr algn="ctr"/>
            <a:r>
              <a:rPr lang="ru-RU" altLang="ru-RU" dirty="0">
                <a:solidFill>
                  <a:srgbClr val="10002B"/>
                </a:solidFill>
                <a:latin typeface="Rubrik New Light" panose="00000400000000000000" pitchFamily="2" charset="-52"/>
                <a:cs typeface="Times New Roman" panose="02020603050405020304" pitchFamily="18" charset="0"/>
              </a:rPr>
              <a:t>Мы сочетаем прочные позиции на рынке, опыт, масштаб, ответственность за финансовые и социальные обязательства.</a:t>
            </a:r>
            <a:endParaRPr lang="en-US" altLang="ru-RU" dirty="0">
              <a:solidFill>
                <a:srgbClr val="10002B"/>
              </a:solidFill>
              <a:latin typeface="Rubrik New Light" panose="00000400000000000000" pitchFamily="2" charset="-52"/>
              <a:cs typeface="Times New Roman" panose="02020603050405020304" pitchFamily="18" charset="0"/>
            </a:endParaRPr>
          </a:p>
          <a:p>
            <a:pPr algn="ctr"/>
            <a:r>
              <a:rPr lang="ru-RU" altLang="ru-RU" dirty="0">
                <a:solidFill>
                  <a:srgbClr val="10002B"/>
                </a:solidFill>
                <a:latin typeface="Rubrik New Light" panose="00000400000000000000" pitchFamily="2" charset="-52"/>
                <a:cs typeface="Times New Roman" panose="02020603050405020304" pitchFamily="18" charset="0"/>
              </a:rPr>
              <a:t>Это гарантия нашей силы и основа нашей репутации!</a:t>
            </a:r>
          </a:p>
        </p:txBody>
      </p:sp>
      <p:sp>
        <p:nvSpPr>
          <p:cNvPr id="41" name="Прямоугольник 36">
            <a:extLst>
              <a:ext uri="{FF2B5EF4-FFF2-40B4-BE49-F238E27FC236}">
                <a16:creationId xmlns:a16="http://schemas.microsoft.com/office/drawing/2014/main" id="{78967DD0-38A6-40F9-8959-76877AD26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84493"/>
            <a:ext cx="418538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ru-RU" altLang="ru-RU" dirty="0">
                <a:solidFill>
                  <a:srgbClr val="10002B"/>
                </a:solidFill>
                <a:latin typeface="Rubrik New Light" panose="00000400000000000000" pitchFamily="2" charset="-52"/>
                <a:cs typeface="Times New Roman" panose="02020603050405020304" pitchFamily="18" charset="0"/>
              </a:rPr>
              <a:t>Мы сильны единой Командой</a:t>
            </a:r>
            <a:endParaRPr lang="en-US" altLang="ru-RU" dirty="0">
              <a:solidFill>
                <a:srgbClr val="10002B"/>
              </a:solidFill>
              <a:latin typeface="Rubrik New Light" panose="00000400000000000000" pitchFamily="2" charset="-52"/>
              <a:cs typeface="Times New Roman" panose="02020603050405020304" pitchFamily="18" charset="0"/>
            </a:endParaRPr>
          </a:p>
          <a:p>
            <a:pPr algn="r"/>
            <a:r>
              <a:rPr lang="ru-RU" altLang="ru-RU" dirty="0">
                <a:solidFill>
                  <a:srgbClr val="10002B"/>
                </a:solidFill>
                <a:latin typeface="Rubrik New Light" panose="00000400000000000000" pitchFamily="2" charset="-52"/>
                <a:cs typeface="Times New Roman" panose="02020603050405020304" pitchFamily="18" charset="0"/>
              </a:rPr>
              <a:t>профессионалов – знания, </a:t>
            </a:r>
          </a:p>
          <a:p>
            <a:pPr algn="r"/>
            <a:r>
              <a:rPr lang="ru-RU" altLang="ru-RU" dirty="0">
                <a:solidFill>
                  <a:srgbClr val="10002B"/>
                </a:solidFill>
                <a:latin typeface="Rubrik New Light" panose="00000400000000000000" pitchFamily="2" charset="-52"/>
                <a:cs typeface="Times New Roman" panose="02020603050405020304" pitchFamily="18" charset="0"/>
              </a:rPr>
              <a:t>потенциал, энергия и творчество</a:t>
            </a:r>
          </a:p>
          <a:p>
            <a:pPr algn="r"/>
            <a:r>
              <a:rPr lang="ru-RU" altLang="ru-RU" dirty="0">
                <a:solidFill>
                  <a:srgbClr val="10002B"/>
                </a:solidFill>
                <a:latin typeface="Rubrik New Light" panose="00000400000000000000" pitchFamily="2" charset="-52"/>
                <a:cs typeface="Times New Roman" panose="02020603050405020304" pitchFamily="18" charset="0"/>
              </a:rPr>
              <a:t>каждого делают нашу Команду </a:t>
            </a:r>
          </a:p>
          <a:p>
            <a:pPr algn="r"/>
            <a:r>
              <a:rPr lang="ru-RU" altLang="ru-RU" dirty="0">
                <a:solidFill>
                  <a:srgbClr val="10002B"/>
                </a:solidFill>
                <a:latin typeface="Rubrik New Light" panose="00000400000000000000" pitchFamily="2" charset="-52"/>
                <a:cs typeface="Times New Roman" panose="02020603050405020304" pitchFamily="18" charset="0"/>
              </a:rPr>
              <a:t>сильной и уникальной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82DFEE8-4500-4522-A43F-54B6E655D87F}"/>
              </a:ext>
            </a:extLst>
          </p:cNvPr>
          <p:cNvSpPr txBox="1"/>
          <p:nvPr/>
        </p:nvSpPr>
        <p:spPr>
          <a:xfrm>
            <a:off x="1356692" y="1942648"/>
            <a:ext cx="2828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altLang="ru-RU" sz="2000" dirty="0">
                <a:solidFill>
                  <a:srgbClr val="009B3A"/>
                </a:solidFill>
                <a:latin typeface="Rubrik New Bold" panose="00000800000000000000" pitchFamily="2" charset="-52"/>
                <a:cs typeface="Times New Roman" panose="02020603050405020304" pitchFamily="18" charset="0"/>
              </a:rPr>
              <a:t>Команда</a:t>
            </a:r>
            <a:endParaRPr lang="en-US" altLang="ru-RU" sz="2000" dirty="0">
              <a:solidFill>
                <a:srgbClr val="009B3A"/>
              </a:solidFill>
              <a:latin typeface="Rubrik New Bold" panose="00000800000000000000" pitchFamily="2" charset="-52"/>
              <a:cs typeface="Times New Roman" panose="02020603050405020304" pitchFamily="18" charset="0"/>
            </a:endParaRPr>
          </a:p>
          <a:p>
            <a:pPr algn="r"/>
            <a:r>
              <a:rPr lang="ru-RU" altLang="ru-RU" sz="2000" dirty="0">
                <a:solidFill>
                  <a:srgbClr val="009B3A"/>
                </a:solidFill>
                <a:latin typeface="Rubrik New Bold" panose="00000800000000000000" pitchFamily="2" charset="-52"/>
                <a:cs typeface="Times New Roman" panose="02020603050405020304" pitchFamily="18" charset="0"/>
              </a:rPr>
              <a:t>Единомышленников</a:t>
            </a:r>
            <a:endParaRPr lang="en-US" altLang="ru-RU" sz="2000" b="1" dirty="0">
              <a:solidFill>
                <a:srgbClr val="00ACAB"/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6041CAE-61FB-45C2-9A11-CA3F2A611F24}"/>
              </a:ext>
            </a:extLst>
          </p:cNvPr>
          <p:cNvSpPr txBox="1"/>
          <p:nvPr/>
        </p:nvSpPr>
        <p:spPr>
          <a:xfrm>
            <a:off x="8006614" y="2281202"/>
            <a:ext cx="24022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2000" dirty="0">
                <a:solidFill>
                  <a:srgbClr val="009B3A"/>
                </a:solidFill>
                <a:latin typeface="Rubrik New Bold" panose="00000800000000000000" pitchFamily="2" charset="-52"/>
                <a:cs typeface="Times New Roman" panose="02020603050405020304" pitchFamily="18" charset="0"/>
              </a:rPr>
              <a:t>Качество жизни </a:t>
            </a:r>
          </a:p>
        </p:txBody>
      </p:sp>
    </p:spTree>
    <p:extLst>
      <p:ext uri="{BB962C8B-B14F-4D97-AF65-F5344CB8AC3E}">
        <p14:creationId xmlns:p14="http://schemas.microsoft.com/office/powerpoint/2010/main" val="844034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B24EF0FE-9E8E-4A3B-B9AD-B5E12F3AD61A}"/>
              </a:ext>
            </a:extLst>
          </p:cNvPr>
          <p:cNvGrpSpPr/>
          <p:nvPr/>
        </p:nvGrpSpPr>
        <p:grpSpPr>
          <a:xfrm>
            <a:off x="4191548" y="2425700"/>
            <a:ext cx="8000451" cy="4432301"/>
            <a:chOff x="3516066" y="2051478"/>
            <a:chExt cx="8675934" cy="4806523"/>
          </a:xfrm>
        </p:grpSpPr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E4BF02EE-600C-46B3-8BBA-3B2DA1873B04}"/>
                </a:ext>
              </a:extLst>
            </p:cNvPr>
            <p:cNvSpPr/>
            <p:nvPr/>
          </p:nvSpPr>
          <p:spPr>
            <a:xfrm rot="5400000">
              <a:off x="5450771" y="116773"/>
              <a:ext cx="4806523" cy="8675934"/>
            </a:xfrm>
            <a:custGeom>
              <a:avLst/>
              <a:gdLst>
                <a:gd name="connsiteX0" fmla="*/ 0 w 4806523"/>
                <a:gd name="connsiteY0" fmla="*/ 3497554 h 8675934"/>
                <a:gd name="connsiteX1" fmla="*/ 1349385 w 4806523"/>
                <a:gd name="connsiteY1" fmla="*/ 5024 h 8675934"/>
                <a:gd name="connsiteX2" fmla="*/ 1354175 w 4806523"/>
                <a:gd name="connsiteY2" fmla="*/ 0 h 8675934"/>
                <a:gd name="connsiteX3" fmla="*/ 4806523 w 4806523"/>
                <a:gd name="connsiteY3" fmla="*/ 0 h 8675934"/>
                <a:gd name="connsiteX4" fmla="*/ 4806522 w 4806523"/>
                <a:gd name="connsiteY4" fmla="*/ 8675934 h 8675934"/>
                <a:gd name="connsiteX5" fmla="*/ 4663213 w 4806523"/>
                <a:gd name="connsiteY5" fmla="*/ 8665036 h 8675934"/>
                <a:gd name="connsiteX6" fmla="*/ 0 w 4806523"/>
                <a:gd name="connsiteY6" fmla="*/ 3497554 h 867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06523" h="8675934">
                  <a:moveTo>
                    <a:pt x="0" y="3497554"/>
                  </a:moveTo>
                  <a:cubicBezTo>
                    <a:pt x="0" y="2152835"/>
                    <a:pt x="510989" y="927465"/>
                    <a:pt x="1349385" y="5024"/>
                  </a:cubicBezTo>
                  <a:lnTo>
                    <a:pt x="1354175" y="0"/>
                  </a:lnTo>
                  <a:lnTo>
                    <a:pt x="4806523" y="0"/>
                  </a:lnTo>
                  <a:lnTo>
                    <a:pt x="4806522" y="8675934"/>
                  </a:lnTo>
                  <a:lnTo>
                    <a:pt x="4663213" y="8665036"/>
                  </a:lnTo>
                  <a:cubicBezTo>
                    <a:pt x="2043955" y="8399037"/>
                    <a:pt x="0" y="6186991"/>
                    <a:pt x="0" y="3497554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rgbClr val="009B3A"/>
                </a:gs>
                <a:gs pos="100000">
                  <a:srgbClr val="07B4AC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21" name="Полилиния: фигура 20">
              <a:extLst>
                <a:ext uri="{FF2B5EF4-FFF2-40B4-BE49-F238E27FC236}">
                  <a16:creationId xmlns:a16="http://schemas.microsoft.com/office/drawing/2014/main" id="{7CDC420D-DC03-4C88-86E0-D13E2C9818AE}"/>
                </a:ext>
              </a:extLst>
            </p:cNvPr>
            <p:cNvSpPr/>
            <p:nvPr/>
          </p:nvSpPr>
          <p:spPr>
            <a:xfrm rot="5400000">
              <a:off x="6806316" y="1463400"/>
              <a:ext cx="3675620" cy="7095748"/>
            </a:xfrm>
            <a:custGeom>
              <a:avLst/>
              <a:gdLst>
                <a:gd name="connsiteX0" fmla="*/ 0 w 4806523"/>
                <a:gd name="connsiteY0" fmla="*/ 3497554 h 8675933"/>
                <a:gd name="connsiteX1" fmla="*/ 1349385 w 4806523"/>
                <a:gd name="connsiteY1" fmla="*/ 5024 h 8675933"/>
                <a:gd name="connsiteX2" fmla="*/ 1354175 w 4806523"/>
                <a:gd name="connsiteY2" fmla="*/ 0 h 8675933"/>
                <a:gd name="connsiteX3" fmla="*/ 2209290 w 4806523"/>
                <a:gd name="connsiteY3" fmla="*/ 0 h 8675933"/>
                <a:gd name="connsiteX4" fmla="*/ 2209247 w 4806523"/>
                <a:gd name="connsiteY4" fmla="*/ 37 h 8675933"/>
                <a:gd name="connsiteX5" fmla="*/ 683648 w 4806523"/>
                <a:gd name="connsiteY5" fmla="*/ 3446918 h 8675933"/>
                <a:gd name="connsiteX6" fmla="*/ 4631071 w 4806523"/>
                <a:gd name="connsiteY6" fmla="*/ 8049837 h 8675933"/>
                <a:gd name="connsiteX7" fmla="*/ 4806523 w 4806523"/>
                <a:gd name="connsiteY7" fmla="*/ 8072132 h 8675933"/>
                <a:gd name="connsiteX8" fmla="*/ 4806522 w 4806523"/>
                <a:gd name="connsiteY8" fmla="*/ 8675933 h 8675933"/>
                <a:gd name="connsiteX9" fmla="*/ 4663213 w 4806523"/>
                <a:gd name="connsiteY9" fmla="*/ 8665035 h 8675933"/>
                <a:gd name="connsiteX10" fmla="*/ 0 w 4806523"/>
                <a:gd name="connsiteY10" fmla="*/ 3497554 h 8675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06523" h="8675933">
                  <a:moveTo>
                    <a:pt x="0" y="3497554"/>
                  </a:moveTo>
                  <a:cubicBezTo>
                    <a:pt x="0" y="2152834"/>
                    <a:pt x="510989" y="927464"/>
                    <a:pt x="1349385" y="5024"/>
                  </a:cubicBezTo>
                  <a:lnTo>
                    <a:pt x="1354175" y="0"/>
                  </a:lnTo>
                  <a:lnTo>
                    <a:pt x="2209290" y="0"/>
                  </a:lnTo>
                  <a:lnTo>
                    <a:pt x="2209247" y="37"/>
                  </a:lnTo>
                  <a:cubicBezTo>
                    <a:pt x="1272039" y="851855"/>
                    <a:pt x="683648" y="2080673"/>
                    <a:pt x="683648" y="3446918"/>
                  </a:cubicBezTo>
                  <a:cubicBezTo>
                    <a:pt x="683648" y="5777571"/>
                    <a:pt x="2395887" y="7708308"/>
                    <a:pt x="4631071" y="8049837"/>
                  </a:cubicBezTo>
                  <a:lnTo>
                    <a:pt x="4806523" y="8072132"/>
                  </a:lnTo>
                  <a:lnTo>
                    <a:pt x="4806522" y="8675933"/>
                  </a:lnTo>
                  <a:lnTo>
                    <a:pt x="4663213" y="8665035"/>
                  </a:lnTo>
                  <a:cubicBezTo>
                    <a:pt x="2043955" y="8399036"/>
                    <a:pt x="0" y="6186990"/>
                    <a:pt x="0" y="3497554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chemeClr val="bg1">
                    <a:alpha val="0"/>
                  </a:schemeClr>
                </a:gs>
                <a:gs pos="76000">
                  <a:srgbClr val="FFFFFF"/>
                </a:gs>
                <a:gs pos="44000">
                  <a:srgbClr val="FFFFFF"/>
                </a:gs>
                <a:gs pos="100000">
                  <a:schemeClr val="bg1">
                    <a:alpha val="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B0D6975-993B-454A-ADD1-07324D9EA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979" y="522253"/>
            <a:ext cx="938631" cy="695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Прямоугольник: скругленные верхние углы 51">
            <a:extLst>
              <a:ext uri="{FF2B5EF4-FFF2-40B4-BE49-F238E27FC236}">
                <a16:creationId xmlns:a16="http://schemas.microsoft.com/office/drawing/2014/main" id="{5CA554F5-4E3A-4140-B09A-22DEC3B48210}"/>
              </a:ext>
            </a:extLst>
          </p:cNvPr>
          <p:cNvSpPr/>
          <p:nvPr/>
        </p:nvSpPr>
        <p:spPr>
          <a:xfrm rot="10800000">
            <a:off x="4645608" y="0"/>
            <a:ext cx="2900785" cy="1012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B3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5543122-9F6D-4877-A07E-8DE1B5241018}"/>
              </a:ext>
            </a:extLst>
          </p:cNvPr>
          <p:cNvSpPr txBox="1"/>
          <p:nvPr/>
        </p:nvSpPr>
        <p:spPr>
          <a:xfrm>
            <a:off x="11592991" y="6445968"/>
            <a:ext cx="397237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Rubrik New Light" panose="00000400000000000000" pitchFamily="2" charset="-52"/>
                <a:cs typeface="Segoe UI" panose="020B0502040204020203" pitchFamily="34" charset="0"/>
              </a:rPr>
              <a:t>6</a:t>
            </a:r>
            <a:endParaRPr lang="ru-RU" sz="1400" dirty="0">
              <a:solidFill>
                <a:schemeClr val="bg1"/>
              </a:solidFill>
              <a:latin typeface="Rubrik New Light" panose="00000400000000000000" pitchFamily="2" charset="-52"/>
              <a:cs typeface="Segoe UI" panose="020B0502040204020203" pitchFamily="34" charset="0"/>
            </a:endParaRPr>
          </a:p>
          <a:p>
            <a:pPr algn="r"/>
            <a:endParaRPr lang="ru-RU" sz="1400" dirty="0">
              <a:solidFill>
                <a:schemeClr val="bg1"/>
              </a:solidFill>
              <a:latin typeface="Rubrik New Light" panose="00000400000000000000" pitchFamily="2" charset="-52"/>
              <a:cs typeface="Segoe UI" panose="020B050204020402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E33CBF5-E72B-479A-AC49-0A8A0C221DD8}"/>
              </a:ext>
            </a:extLst>
          </p:cNvPr>
          <p:cNvSpPr txBox="1"/>
          <p:nvPr/>
        </p:nvSpPr>
        <p:spPr>
          <a:xfrm>
            <a:off x="1488076" y="522253"/>
            <a:ext cx="9215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71475" algn="ctr">
              <a:defRPr/>
            </a:pPr>
            <a:r>
              <a:rPr lang="ru-RU" sz="3600" spc="-1" dirty="0">
                <a:solidFill>
                  <a:srgbClr val="10002B"/>
                </a:solidFill>
                <a:latin typeface="Rubrik New Light" panose="00000400000000000000" pitchFamily="2" charset="-52"/>
              </a:rPr>
              <a:t>ФИЛИАЛЬНАЯ СЕТЬ </a:t>
            </a: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8954560C-CE2A-4538-B841-73BBBF04D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911" y="2466052"/>
            <a:ext cx="410869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buClr>
                <a:srgbClr val="10002B"/>
              </a:buClr>
              <a:buSzPct val="60000"/>
            </a:pPr>
            <a:r>
              <a:rPr lang="ru-RU" altLang="ru-RU" sz="2800" dirty="0">
                <a:solidFill>
                  <a:srgbClr val="009B3A"/>
                </a:solidFill>
                <a:latin typeface="Rubrik New Bold" panose="00000800000000000000" pitchFamily="2" charset="-52"/>
              </a:rPr>
              <a:t>Во всех 45</a:t>
            </a:r>
            <a:r>
              <a:rPr lang="en-US" altLang="ru-RU" sz="2800" dirty="0">
                <a:solidFill>
                  <a:srgbClr val="009B3A"/>
                </a:solidFill>
                <a:latin typeface="Rubrik New Bold" panose="00000800000000000000" pitchFamily="2" charset="-52"/>
              </a:rPr>
              <a:t> </a:t>
            </a:r>
            <a:r>
              <a:rPr lang="ru-RU" altLang="ru-RU" sz="2800" dirty="0">
                <a:solidFill>
                  <a:srgbClr val="009B3A"/>
                </a:solidFill>
                <a:latin typeface="Rubrik New Bold" panose="00000800000000000000" pitchFamily="2" charset="-52"/>
              </a:rPr>
              <a:t>административных районах Татарстана</a:t>
            </a:r>
          </a:p>
          <a:p>
            <a:pPr>
              <a:buClr>
                <a:srgbClr val="10002B"/>
              </a:buClr>
              <a:buSzPct val="60000"/>
            </a:pPr>
            <a:r>
              <a:rPr lang="ru-RU" altLang="ru-RU" sz="2800" dirty="0">
                <a:solidFill>
                  <a:srgbClr val="009B3A"/>
                </a:solidFill>
                <a:latin typeface="Rubrik New Bold" panose="00000800000000000000" pitchFamily="2" charset="-52"/>
              </a:rPr>
              <a:t>успешно работают </a:t>
            </a:r>
            <a:r>
              <a:rPr lang="ru-RU" altLang="ru-RU" sz="2800" dirty="0" smtClean="0">
                <a:solidFill>
                  <a:srgbClr val="009B3A"/>
                </a:solidFill>
                <a:latin typeface="Rubrik New Bold" panose="00000800000000000000" pitchFamily="2" charset="-52"/>
              </a:rPr>
              <a:t>пункты выдачи полисов ОМС</a:t>
            </a:r>
            <a:endParaRPr lang="ru-RU" altLang="ru-RU" sz="2800" dirty="0">
              <a:solidFill>
                <a:srgbClr val="009B3A"/>
              </a:solidFill>
              <a:latin typeface="Rubrik New Bold" panose="00000800000000000000" pitchFamily="2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84A9BD-06B1-4770-B786-3D93E48CE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608" y="1362451"/>
            <a:ext cx="7344620" cy="499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51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1E0056E-66FE-470D-B140-D1F14A2124DE}"/>
              </a:ext>
            </a:extLst>
          </p:cNvPr>
          <p:cNvSpPr/>
          <p:nvPr/>
        </p:nvSpPr>
        <p:spPr>
          <a:xfrm>
            <a:off x="0" y="0"/>
            <a:ext cx="6041614" cy="6858000"/>
          </a:xfrm>
          <a:prstGeom prst="rect">
            <a:avLst/>
          </a:prstGeom>
          <a:gradFill flip="none" rotWithShape="1">
            <a:gsLst>
              <a:gs pos="4000">
                <a:srgbClr val="009B3A"/>
              </a:gs>
              <a:gs pos="100000">
                <a:srgbClr val="07B4A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: скругленные верхние углы 53">
            <a:extLst>
              <a:ext uri="{FF2B5EF4-FFF2-40B4-BE49-F238E27FC236}">
                <a16:creationId xmlns:a16="http://schemas.microsoft.com/office/drawing/2014/main" id="{6B391FBE-38FF-4D22-BA83-FBB018BAE2A4}"/>
              </a:ext>
            </a:extLst>
          </p:cNvPr>
          <p:cNvSpPr/>
          <p:nvPr/>
        </p:nvSpPr>
        <p:spPr>
          <a:xfrm rot="10800000">
            <a:off x="4645608" y="0"/>
            <a:ext cx="2900785" cy="101212"/>
          </a:xfrm>
          <a:prstGeom prst="round2SameRect">
            <a:avLst>
              <a:gd name="adj1" fmla="val 50000"/>
              <a:gd name="adj2" fmla="val 0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41FC3F-04EE-446F-B32A-2BF984F21094}"/>
              </a:ext>
            </a:extLst>
          </p:cNvPr>
          <p:cNvSpPr txBox="1"/>
          <p:nvPr/>
        </p:nvSpPr>
        <p:spPr>
          <a:xfrm>
            <a:off x="284887" y="269900"/>
            <a:ext cx="52562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71475">
              <a:defRPr/>
            </a:pPr>
            <a:r>
              <a:rPr lang="ru-RU" sz="3600" spc="-1" dirty="0">
                <a:solidFill>
                  <a:schemeClr val="bg1"/>
                </a:solidFill>
                <a:latin typeface="Rubrik New Light" panose="00000400000000000000" pitchFamily="2" charset="-52"/>
              </a:rPr>
              <a:t>Обязательное медицинское страхование</a:t>
            </a:r>
          </a:p>
        </p:txBody>
      </p:sp>
      <p:sp>
        <p:nvSpPr>
          <p:cNvPr id="6" name="Прямоугольник: скругленные верхние углы 5">
            <a:extLst>
              <a:ext uri="{FF2B5EF4-FFF2-40B4-BE49-F238E27FC236}">
                <a16:creationId xmlns:a16="http://schemas.microsoft.com/office/drawing/2014/main" id="{3D58729B-196A-4934-8E51-D538391FE55A}"/>
              </a:ext>
            </a:extLst>
          </p:cNvPr>
          <p:cNvSpPr/>
          <p:nvPr/>
        </p:nvSpPr>
        <p:spPr>
          <a:xfrm rot="10800000">
            <a:off x="4645608" y="0"/>
            <a:ext cx="2900785" cy="1012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3AA52CB-5F33-4BD8-BD2D-0B78F4B0FEBF}"/>
              </a:ext>
            </a:extLst>
          </p:cNvPr>
          <p:cNvSpPr txBox="1"/>
          <p:nvPr/>
        </p:nvSpPr>
        <p:spPr>
          <a:xfrm>
            <a:off x="6716938" y="269900"/>
            <a:ext cx="45824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71475">
              <a:defRPr/>
            </a:pPr>
            <a:r>
              <a:rPr lang="ru-RU" sz="3600" spc="-1" dirty="0">
                <a:solidFill>
                  <a:srgbClr val="10002B"/>
                </a:solidFill>
                <a:latin typeface="Rubrik New Light" panose="00000400000000000000" pitchFamily="2" charset="-52"/>
              </a:rPr>
              <a:t>Защита</a:t>
            </a:r>
          </a:p>
          <a:p>
            <a:pPr indent="-371475">
              <a:defRPr/>
            </a:pPr>
            <a:r>
              <a:rPr lang="ru-RU" sz="3600" spc="-1" dirty="0">
                <a:solidFill>
                  <a:srgbClr val="10002B"/>
                </a:solidFill>
                <a:latin typeface="Rubrik New Light" panose="00000400000000000000" pitchFamily="2" charset="-52"/>
              </a:rPr>
              <a:t>прав застрахованных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C7ED73B7-9B43-46E8-AB2A-4D7A2C2E4A39}"/>
              </a:ext>
            </a:extLst>
          </p:cNvPr>
          <p:cNvSpPr/>
          <p:nvPr/>
        </p:nvSpPr>
        <p:spPr>
          <a:xfrm>
            <a:off x="6638788" y="2227286"/>
            <a:ext cx="907605" cy="907605"/>
          </a:xfrm>
          <a:prstGeom prst="ellipse">
            <a:avLst/>
          </a:prstGeom>
          <a:gradFill flip="none" rotWithShape="1">
            <a:gsLst>
              <a:gs pos="0">
                <a:srgbClr val="53D585">
                  <a:alpha val="74000"/>
                </a:srgbClr>
              </a:gs>
              <a:gs pos="50000">
                <a:srgbClr val="B1DDC3">
                  <a:alpha val="44000"/>
                </a:srgbClr>
              </a:gs>
              <a:gs pos="100000">
                <a:srgbClr val="EDF7F1">
                  <a:alpha val="46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5C7C0B3-62E8-4082-9D61-0AA7B27452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482" y="2300462"/>
            <a:ext cx="739798" cy="739798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990D7560-DC85-4140-89BC-DAB5BFF5E48D}"/>
              </a:ext>
            </a:extLst>
          </p:cNvPr>
          <p:cNvSpPr/>
          <p:nvPr/>
        </p:nvSpPr>
        <p:spPr>
          <a:xfrm>
            <a:off x="7648234" y="2525755"/>
            <a:ext cx="34564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9B3A"/>
              </a:buClr>
              <a:buSzPct val="125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0002B"/>
                </a:solidFill>
                <a:latin typeface="Rubrik New Light" panose="00000400000000000000" pitchFamily="2" charset="-52"/>
              </a:rPr>
              <a:t>Страховые представители 3-х уровней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5A4E6B97-298E-4ED5-8A16-C53704042917}"/>
              </a:ext>
            </a:extLst>
          </p:cNvPr>
          <p:cNvSpPr/>
          <p:nvPr/>
        </p:nvSpPr>
        <p:spPr>
          <a:xfrm>
            <a:off x="6638788" y="5738252"/>
            <a:ext cx="907605" cy="907605"/>
          </a:xfrm>
          <a:prstGeom prst="ellipse">
            <a:avLst/>
          </a:prstGeom>
          <a:gradFill flip="none" rotWithShape="1">
            <a:gsLst>
              <a:gs pos="0">
                <a:srgbClr val="53D585">
                  <a:alpha val="74000"/>
                </a:srgbClr>
              </a:gs>
              <a:gs pos="50000">
                <a:srgbClr val="B1DDC3">
                  <a:alpha val="44000"/>
                </a:srgbClr>
              </a:gs>
              <a:gs pos="100000">
                <a:srgbClr val="EDF7F1">
                  <a:alpha val="46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Х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01D6B8A2-8EAF-4209-8177-8AB8DBF78B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939" y="5834789"/>
            <a:ext cx="738662" cy="738660"/>
          </a:xfrm>
          <a:prstGeom prst="rect">
            <a:avLst/>
          </a:prstGeom>
        </p:spPr>
      </p:pic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97B55E89-13D5-49BB-8683-AC6EF22F24E0}"/>
              </a:ext>
            </a:extLst>
          </p:cNvPr>
          <p:cNvSpPr/>
          <p:nvPr/>
        </p:nvSpPr>
        <p:spPr>
          <a:xfrm>
            <a:off x="7648234" y="5905974"/>
            <a:ext cx="40974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9B3A"/>
              </a:buClr>
              <a:buSzPct val="125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0002B"/>
                </a:solidFill>
                <a:latin typeface="Rubrik New Light" panose="00000400000000000000" pitchFamily="2" charset="-52"/>
              </a:rPr>
              <a:t>Контроль объемов, сроков, качества и условий предоставления медицинской помощи по ОМС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5BC6E4D8-3B8F-4201-AF76-3C4EAFB74DB4}"/>
              </a:ext>
            </a:extLst>
          </p:cNvPr>
          <p:cNvSpPr/>
          <p:nvPr/>
        </p:nvSpPr>
        <p:spPr>
          <a:xfrm>
            <a:off x="6638788" y="4567930"/>
            <a:ext cx="907605" cy="907605"/>
          </a:xfrm>
          <a:prstGeom prst="ellipse">
            <a:avLst/>
          </a:prstGeom>
          <a:gradFill flip="none" rotWithShape="1">
            <a:gsLst>
              <a:gs pos="0">
                <a:srgbClr val="53D585">
                  <a:alpha val="74000"/>
                </a:srgbClr>
              </a:gs>
              <a:gs pos="50000">
                <a:srgbClr val="B1DDC3">
                  <a:alpha val="44000"/>
                </a:srgbClr>
              </a:gs>
              <a:gs pos="100000">
                <a:srgbClr val="EDF7F1">
                  <a:alpha val="46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BC6CCEB7-66BA-45B6-AC27-F3EA8AF94FBA}"/>
              </a:ext>
            </a:extLst>
          </p:cNvPr>
          <p:cNvSpPr/>
          <p:nvPr/>
        </p:nvSpPr>
        <p:spPr>
          <a:xfrm>
            <a:off x="7648233" y="4617959"/>
            <a:ext cx="39350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9B3A"/>
              </a:buClr>
              <a:buSzPct val="125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0002B"/>
                </a:solidFill>
                <a:latin typeface="Rubrik New Light" panose="00000400000000000000" pitchFamily="2" charset="-52"/>
              </a:rPr>
              <a:t>Информационное сопровождение  на всех этапах оказания медицинской помощи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A97E8B07-DD08-4F2F-9C3B-2847507CBF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140" y="4628562"/>
            <a:ext cx="717460" cy="717458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009EA593-33C9-43A1-9C96-D6A442397FD7}"/>
              </a:ext>
            </a:extLst>
          </p:cNvPr>
          <p:cNvSpPr/>
          <p:nvPr/>
        </p:nvSpPr>
        <p:spPr>
          <a:xfrm>
            <a:off x="2227953" y="3134891"/>
            <a:ext cx="34564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1"/>
              </a:buClr>
              <a:buSzPct val="125000"/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chemeClr val="bg1"/>
                </a:solidFill>
                <a:latin typeface="Rubrik New Light" panose="00000400000000000000" pitchFamily="2" charset="-52"/>
              </a:rPr>
              <a:t>Выдача выписки из единого регистра застрахованных лиц о полисе обязательного медицинского страхования.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9E73130A-467E-4AF6-BC01-004969791BC6}"/>
              </a:ext>
            </a:extLst>
          </p:cNvPr>
          <p:cNvSpPr/>
          <p:nvPr/>
        </p:nvSpPr>
        <p:spPr>
          <a:xfrm>
            <a:off x="2227953" y="5149720"/>
            <a:ext cx="34564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1"/>
              </a:buClr>
              <a:buSzPct val="125000"/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chemeClr val="bg1"/>
                </a:solidFill>
                <a:latin typeface="Rubrik New Light" panose="00000400000000000000" pitchFamily="2" charset="-52"/>
              </a:rPr>
              <a:t>Оплата медицинским организациям за оказанную застрахованным медицинскую помощь</a:t>
            </a: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6230A03-A55F-44C9-84AB-96F7E39835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75" y="5149719"/>
            <a:ext cx="954110" cy="954108"/>
          </a:xfrm>
          <a:prstGeom prst="rect">
            <a:avLst/>
          </a:prstGeom>
        </p:spPr>
      </p:pic>
      <p:sp>
        <p:nvSpPr>
          <p:cNvPr id="56" name="object 20">
            <a:extLst>
              <a:ext uri="{FF2B5EF4-FFF2-40B4-BE49-F238E27FC236}">
                <a16:creationId xmlns:a16="http://schemas.microsoft.com/office/drawing/2014/main" id="{9FF29CB4-D9E4-427F-BFF5-53A7978FEA16}"/>
              </a:ext>
            </a:extLst>
          </p:cNvPr>
          <p:cNvSpPr txBox="1"/>
          <p:nvPr/>
        </p:nvSpPr>
        <p:spPr>
          <a:xfrm>
            <a:off x="423316" y="6507281"/>
            <a:ext cx="4624934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1527">
              <a:spcBef>
                <a:spcPts val="363"/>
              </a:spcBef>
              <a:defRPr sz="1000" spc="9">
                <a:solidFill>
                  <a:srgbClr val="FFFFFF"/>
                </a:solidFill>
              </a:defRPr>
            </a:pPr>
            <a:r>
              <a:rPr sz="1400" dirty="0" err="1">
                <a:solidFill>
                  <a:schemeClr val="bg1"/>
                </a:solidFill>
                <a:latin typeface="Rubrik New Light" panose="00000400000000000000" pitchFamily="2" charset="-52"/>
              </a:rPr>
              <a:t>Круглосуточный</a:t>
            </a:r>
            <a:r>
              <a:rPr sz="1400" dirty="0">
                <a:solidFill>
                  <a:schemeClr val="bg1"/>
                </a:solidFill>
                <a:latin typeface="Rubrik New Light" panose="00000400000000000000" pitchFamily="2" charset="-52"/>
              </a:rPr>
              <a:t>  </a:t>
            </a:r>
            <a:r>
              <a:rPr sz="1400" spc="9" dirty="0" err="1">
                <a:solidFill>
                  <a:schemeClr val="bg1"/>
                </a:solidFill>
                <a:latin typeface="Rubrik New Light" panose="00000400000000000000" pitchFamily="2" charset="-52"/>
              </a:rPr>
              <a:t>контакт-центр</a:t>
            </a:r>
            <a:r>
              <a:rPr lang="ru-RU" sz="1400" spc="9" dirty="0">
                <a:solidFill>
                  <a:schemeClr val="bg1"/>
                </a:solidFill>
                <a:latin typeface="Rubrik New Light" panose="00000400000000000000" pitchFamily="2" charset="-52"/>
              </a:rPr>
              <a:t> </a:t>
            </a:r>
            <a:r>
              <a:rPr sz="1400" dirty="0">
                <a:solidFill>
                  <a:schemeClr val="bg1"/>
                </a:solidFill>
                <a:latin typeface="Rubrik New Light" panose="00000400000000000000" pitchFamily="2" charset="-52"/>
              </a:rPr>
              <a:t>8 800 500 03</a:t>
            </a:r>
            <a:r>
              <a:rPr sz="1400" spc="-50" dirty="0">
                <a:solidFill>
                  <a:schemeClr val="bg1"/>
                </a:solidFill>
                <a:latin typeface="Rubrik New Light" panose="00000400000000000000" pitchFamily="2" charset="-52"/>
              </a:rPr>
              <a:t> </a:t>
            </a:r>
            <a:r>
              <a:rPr sz="1400" dirty="0">
                <a:solidFill>
                  <a:schemeClr val="bg1"/>
                </a:solidFill>
                <a:latin typeface="Rubrik New Light" panose="00000400000000000000" pitchFamily="2" charset="-52"/>
              </a:rPr>
              <a:t>03</a:t>
            </a:r>
            <a:endParaRPr lang="ru-RU" sz="1050" spc="8" dirty="0">
              <a:solidFill>
                <a:schemeClr val="bg1"/>
              </a:solidFill>
              <a:latin typeface="Rubrik New Light" panose="00000400000000000000" pitchFamily="2" charset="-52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F4D5C8A-C0FD-431C-84BC-8FC4A7AF1D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979" y="522253"/>
            <a:ext cx="938631" cy="695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6D80B82C-32F1-4A1D-ADE8-8FCB9A7A3176}"/>
              </a:ext>
            </a:extLst>
          </p:cNvPr>
          <p:cNvSpPr/>
          <p:nvPr/>
        </p:nvSpPr>
        <p:spPr>
          <a:xfrm>
            <a:off x="6638788" y="3397608"/>
            <a:ext cx="907605" cy="907605"/>
          </a:xfrm>
          <a:prstGeom prst="ellipse">
            <a:avLst/>
          </a:prstGeom>
          <a:gradFill flip="none" rotWithShape="1">
            <a:gsLst>
              <a:gs pos="0">
                <a:srgbClr val="53D585">
                  <a:alpha val="74000"/>
                </a:srgbClr>
              </a:gs>
              <a:gs pos="50000">
                <a:srgbClr val="B1DDC3">
                  <a:alpha val="44000"/>
                </a:srgbClr>
              </a:gs>
              <a:gs pos="100000">
                <a:srgbClr val="EDF7F1">
                  <a:alpha val="46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D1128D1B-F7EA-4EA8-96DF-E14001A5F88B}"/>
              </a:ext>
            </a:extLst>
          </p:cNvPr>
          <p:cNvSpPr/>
          <p:nvPr/>
        </p:nvSpPr>
        <p:spPr>
          <a:xfrm>
            <a:off x="7648234" y="3697523"/>
            <a:ext cx="32271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rgbClr val="009B3A"/>
              </a:buClr>
              <a:buSzPct val="125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0002B"/>
                </a:solidFill>
                <a:latin typeface="Rubrik New Light" panose="00000400000000000000" pitchFamily="2" charset="-52"/>
              </a:rPr>
              <a:t>Досудебная и судебная защита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A827B7-7E52-4B2B-92CC-530E624EF8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2131" y="3492524"/>
            <a:ext cx="674500" cy="707102"/>
          </a:xfrm>
          <a:prstGeom prst="rect">
            <a:avLst/>
          </a:prstGeom>
        </p:spPr>
      </p:pic>
      <p:sp>
        <p:nvSpPr>
          <p:cNvPr id="25" name="Полилиния: фигура 24">
            <a:extLst>
              <a:ext uri="{FF2B5EF4-FFF2-40B4-BE49-F238E27FC236}">
                <a16:creationId xmlns:a16="http://schemas.microsoft.com/office/drawing/2014/main" id="{2A748AA7-3F23-4FDD-99B5-773016BDD6FA}"/>
              </a:ext>
            </a:extLst>
          </p:cNvPr>
          <p:cNvSpPr/>
          <p:nvPr/>
        </p:nvSpPr>
        <p:spPr>
          <a:xfrm>
            <a:off x="2823210" y="855386"/>
            <a:ext cx="3218405" cy="5773218"/>
          </a:xfrm>
          <a:custGeom>
            <a:avLst/>
            <a:gdLst>
              <a:gd name="connsiteX0" fmla="*/ 3000151 w 3111235"/>
              <a:gd name="connsiteY0" fmla="*/ 0 h 6000302"/>
              <a:gd name="connsiteX1" fmla="*/ 3111235 w 3111235"/>
              <a:gd name="connsiteY1" fmla="*/ 2809 h 6000302"/>
              <a:gd name="connsiteX2" fmla="*/ 3111235 w 3111235"/>
              <a:gd name="connsiteY2" fmla="*/ 580304 h 6000302"/>
              <a:gd name="connsiteX3" fmla="*/ 3012377 w 3111235"/>
              <a:gd name="connsiteY3" fmla="*/ 575312 h 6000302"/>
              <a:gd name="connsiteX4" fmla="*/ 587538 w 3111235"/>
              <a:gd name="connsiteY4" fmla="*/ 3000151 h 6000302"/>
              <a:gd name="connsiteX5" fmla="*/ 3012377 w 3111235"/>
              <a:gd name="connsiteY5" fmla="*/ 5424990 h 6000302"/>
              <a:gd name="connsiteX6" fmla="*/ 3111235 w 3111235"/>
              <a:gd name="connsiteY6" fmla="*/ 5419998 h 6000302"/>
              <a:gd name="connsiteX7" fmla="*/ 3111235 w 3111235"/>
              <a:gd name="connsiteY7" fmla="*/ 5997493 h 6000302"/>
              <a:gd name="connsiteX8" fmla="*/ 3000151 w 3111235"/>
              <a:gd name="connsiteY8" fmla="*/ 6000302 h 6000302"/>
              <a:gd name="connsiteX9" fmla="*/ 0 w 3111235"/>
              <a:gd name="connsiteY9" fmla="*/ 3000151 h 6000302"/>
              <a:gd name="connsiteX10" fmla="*/ 3000151 w 3111235"/>
              <a:gd name="connsiteY10" fmla="*/ 0 h 600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11235" h="6000302">
                <a:moveTo>
                  <a:pt x="3000151" y="0"/>
                </a:moveTo>
                <a:lnTo>
                  <a:pt x="3111235" y="2809"/>
                </a:lnTo>
                <a:lnTo>
                  <a:pt x="3111235" y="580304"/>
                </a:lnTo>
                <a:lnTo>
                  <a:pt x="3012377" y="575312"/>
                </a:lnTo>
                <a:cubicBezTo>
                  <a:pt x="1673175" y="575312"/>
                  <a:pt x="587538" y="1660950"/>
                  <a:pt x="587538" y="3000151"/>
                </a:cubicBezTo>
                <a:cubicBezTo>
                  <a:pt x="587538" y="4339353"/>
                  <a:pt x="1673175" y="5424990"/>
                  <a:pt x="3012377" y="5424990"/>
                </a:cubicBezTo>
                <a:lnTo>
                  <a:pt x="3111235" y="5419998"/>
                </a:lnTo>
                <a:lnTo>
                  <a:pt x="3111235" y="5997493"/>
                </a:lnTo>
                <a:lnTo>
                  <a:pt x="3000151" y="6000302"/>
                </a:lnTo>
                <a:cubicBezTo>
                  <a:pt x="1343214" y="6000302"/>
                  <a:pt x="0" y="4657089"/>
                  <a:pt x="0" y="3000151"/>
                </a:cubicBezTo>
                <a:cubicBezTo>
                  <a:pt x="0" y="1343214"/>
                  <a:pt x="1343214" y="0"/>
                  <a:pt x="3000151" y="0"/>
                </a:cubicBezTo>
                <a:close/>
              </a:path>
            </a:pathLst>
          </a:custGeom>
          <a:gradFill flip="none" rotWithShape="1">
            <a:gsLst>
              <a:gs pos="39000">
                <a:srgbClr val="E1ECF7">
                  <a:alpha val="0"/>
                </a:srgbClr>
              </a:gs>
              <a:gs pos="0">
                <a:schemeClr val="accent1">
                  <a:lumMod val="5000"/>
                  <a:lumOff val="95000"/>
                  <a:alpha val="13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79A1E3-2F54-419D-AF91-576028F99820}"/>
              </a:ext>
            </a:extLst>
          </p:cNvPr>
          <p:cNvSpPr txBox="1"/>
          <p:nvPr/>
        </p:nvSpPr>
        <p:spPr>
          <a:xfrm>
            <a:off x="11592991" y="6445968"/>
            <a:ext cx="397237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r>
              <a:rPr lang="ru-RU" sz="1400" dirty="0">
                <a:latin typeface="Rubrik New Light" panose="00000400000000000000" pitchFamily="2" charset="-52"/>
                <a:cs typeface="Segoe UI" panose="020B0502040204020203" pitchFamily="34" charset="0"/>
              </a:rPr>
              <a:t>7</a:t>
            </a:r>
          </a:p>
          <a:p>
            <a:pPr algn="r"/>
            <a:endParaRPr lang="ru-RU" sz="1400" dirty="0">
              <a:latin typeface="Rubrik New Light" panose="00000400000000000000" pitchFamily="2" charset="-52"/>
              <a:cs typeface="Segoe UI" panose="020B0502040204020203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4A8EC09-C168-4597-AA78-B1DE80848C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872" y="2398762"/>
            <a:ext cx="1834240" cy="214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51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3129434-C689-4F06-8FF0-0741DA7E1F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000">
                <a:srgbClr val="009B3A"/>
              </a:gs>
              <a:gs pos="100000">
                <a:srgbClr val="07B4A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Полилиния: фигура 44">
            <a:extLst>
              <a:ext uri="{FF2B5EF4-FFF2-40B4-BE49-F238E27FC236}">
                <a16:creationId xmlns:a16="http://schemas.microsoft.com/office/drawing/2014/main" id="{C2672094-8800-453F-9519-8708676BFECD}"/>
              </a:ext>
            </a:extLst>
          </p:cNvPr>
          <p:cNvSpPr/>
          <p:nvPr/>
        </p:nvSpPr>
        <p:spPr>
          <a:xfrm>
            <a:off x="0" y="1"/>
            <a:ext cx="4087274" cy="3866059"/>
          </a:xfrm>
          <a:custGeom>
            <a:avLst/>
            <a:gdLst>
              <a:gd name="connsiteX0" fmla="*/ 3272387 w 4087274"/>
              <a:gd name="connsiteY0" fmla="*/ 0 h 3866059"/>
              <a:gd name="connsiteX1" fmla="*/ 4087274 w 4087274"/>
              <a:gd name="connsiteY1" fmla="*/ 0 h 3866059"/>
              <a:gd name="connsiteX2" fmla="*/ 4086481 w 4087274"/>
              <a:gd name="connsiteY2" fmla="*/ 10428 h 3866059"/>
              <a:gd name="connsiteX3" fmla="*/ 29830 w 4087274"/>
              <a:gd name="connsiteY3" fmla="*/ 3865305 h 3866059"/>
              <a:gd name="connsiteX4" fmla="*/ 0 w 4087274"/>
              <a:gd name="connsiteY4" fmla="*/ 3866059 h 3866059"/>
              <a:gd name="connsiteX5" fmla="*/ 0 w 4087274"/>
              <a:gd name="connsiteY5" fmla="*/ 3041904 h 3866059"/>
              <a:gd name="connsiteX6" fmla="*/ 4920 w 4087274"/>
              <a:gd name="connsiteY6" fmla="*/ 3041779 h 3866059"/>
              <a:gd name="connsiteX7" fmla="*/ 3230996 w 4087274"/>
              <a:gd name="connsiteY7" fmla="*/ 271206 h 3866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87274" h="3866059">
                <a:moveTo>
                  <a:pt x="3272387" y="0"/>
                </a:moveTo>
                <a:lnTo>
                  <a:pt x="4087274" y="0"/>
                </a:lnTo>
                <a:lnTo>
                  <a:pt x="4086481" y="10428"/>
                </a:lnTo>
                <a:cubicBezTo>
                  <a:pt x="3873611" y="2106518"/>
                  <a:pt x="2155308" y="3757564"/>
                  <a:pt x="29830" y="3865305"/>
                </a:cubicBezTo>
                <a:lnTo>
                  <a:pt x="0" y="3866059"/>
                </a:lnTo>
                <a:lnTo>
                  <a:pt x="0" y="3041904"/>
                </a:lnTo>
                <a:lnTo>
                  <a:pt x="4920" y="3041779"/>
                </a:lnTo>
                <a:cubicBezTo>
                  <a:pt x="1604338" y="2960705"/>
                  <a:pt x="2918490" y="1798388"/>
                  <a:pt x="3230996" y="271206"/>
                </a:cubicBezTo>
                <a:close/>
              </a:path>
            </a:pathLst>
          </a:custGeom>
          <a:gradFill flip="none" rotWithShape="1">
            <a:gsLst>
              <a:gs pos="0">
                <a:srgbClr val="53D585">
                  <a:alpha val="74000"/>
                </a:srgbClr>
              </a:gs>
              <a:gs pos="50000">
                <a:srgbClr val="1EB263">
                  <a:alpha val="53000"/>
                </a:srgbClr>
              </a:gs>
              <a:gs pos="100000">
                <a:schemeClr val="bg1">
                  <a:alpha val="6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7" name="Полилиния: фигура 46">
            <a:extLst>
              <a:ext uri="{FF2B5EF4-FFF2-40B4-BE49-F238E27FC236}">
                <a16:creationId xmlns:a16="http://schemas.microsoft.com/office/drawing/2014/main" id="{67585E74-D347-4938-91D7-1E651579AAA1}"/>
              </a:ext>
            </a:extLst>
          </p:cNvPr>
          <p:cNvSpPr/>
          <p:nvPr/>
        </p:nvSpPr>
        <p:spPr>
          <a:xfrm>
            <a:off x="7315200" y="1939040"/>
            <a:ext cx="4876800" cy="4943747"/>
          </a:xfrm>
          <a:custGeom>
            <a:avLst/>
            <a:gdLst>
              <a:gd name="connsiteX0" fmla="*/ 5111928 w 5111928"/>
              <a:gd name="connsiteY0" fmla="*/ 0 h 5127872"/>
              <a:gd name="connsiteX1" fmla="*/ 5111928 w 5111928"/>
              <a:gd name="connsiteY1" fmla="*/ 985938 h 5127872"/>
              <a:gd name="connsiteX2" fmla="*/ 4945687 w 5111928"/>
              <a:gd name="connsiteY2" fmla="*/ 990142 h 5127872"/>
              <a:gd name="connsiteX3" fmla="*/ 1027535 w 5111928"/>
              <a:gd name="connsiteY3" fmla="*/ 4713409 h 5127872"/>
              <a:gd name="connsiteX4" fmla="*/ 1006607 w 5111928"/>
              <a:gd name="connsiteY4" fmla="*/ 5127872 h 5127872"/>
              <a:gd name="connsiteX5" fmla="*/ 0 w 5111928"/>
              <a:gd name="connsiteY5" fmla="*/ 5127872 h 5127872"/>
              <a:gd name="connsiteX6" fmla="*/ 6429 w 5111928"/>
              <a:gd name="connsiteY6" fmla="*/ 4873624 h 5127872"/>
              <a:gd name="connsiteX7" fmla="*/ 4874037 w 5111928"/>
              <a:gd name="connsiteY7" fmla="*/ 6015 h 512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11928" h="5127872">
                <a:moveTo>
                  <a:pt x="5111928" y="0"/>
                </a:moveTo>
                <a:lnTo>
                  <a:pt x="5111928" y="985938"/>
                </a:lnTo>
                <a:lnTo>
                  <a:pt x="4945687" y="990142"/>
                </a:lnTo>
                <a:cubicBezTo>
                  <a:pt x="2892776" y="1094204"/>
                  <a:pt x="1233137" y="2688881"/>
                  <a:pt x="1027535" y="4713409"/>
                </a:cubicBezTo>
                <a:lnTo>
                  <a:pt x="1006607" y="5127872"/>
                </a:lnTo>
                <a:lnTo>
                  <a:pt x="0" y="5127872"/>
                </a:lnTo>
                <a:lnTo>
                  <a:pt x="6429" y="4873624"/>
                </a:lnTo>
                <a:cubicBezTo>
                  <a:pt x="139621" y="2246058"/>
                  <a:pt x="2246471" y="139206"/>
                  <a:pt x="4874037" y="6015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56000"/>
                </a:schemeClr>
              </a:gs>
              <a:gs pos="51000">
                <a:srgbClr val="FFFFFF">
                  <a:alpha val="0"/>
                </a:srgbClr>
              </a:gs>
              <a:gs pos="74000">
                <a:schemeClr val="bg1">
                  <a:alpha val="0"/>
                </a:schemeClr>
              </a:gs>
              <a:gs pos="100000">
                <a:schemeClr val="bg1">
                  <a:alpha val="4400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4A6783B3-DC95-4EEE-B0FD-3703FCD4954A}"/>
              </a:ext>
            </a:extLst>
          </p:cNvPr>
          <p:cNvSpPr/>
          <p:nvPr/>
        </p:nvSpPr>
        <p:spPr>
          <a:xfrm>
            <a:off x="510158" y="495300"/>
            <a:ext cx="11171685" cy="5154135"/>
          </a:xfrm>
          <a:prstGeom prst="roundRect">
            <a:avLst>
              <a:gd name="adj" fmla="val 6660"/>
            </a:avLst>
          </a:prstGeom>
          <a:gradFill>
            <a:gsLst>
              <a:gs pos="25000">
                <a:srgbClr val="E9E8E9"/>
              </a:gs>
              <a:gs pos="0">
                <a:srgbClr val="F8F8FA"/>
              </a:gs>
              <a:gs pos="100000">
                <a:srgbClr val="DEDDDD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41FC3F-04EE-446F-B32A-2BF984F21094}"/>
              </a:ext>
            </a:extLst>
          </p:cNvPr>
          <p:cNvSpPr txBox="1"/>
          <p:nvPr/>
        </p:nvSpPr>
        <p:spPr>
          <a:xfrm>
            <a:off x="3559003" y="630409"/>
            <a:ext cx="52562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71475" algn="ctr">
              <a:defRPr/>
            </a:pPr>
            <a:r>
              <a:rPr lang="ru-RU" sz="3600" spc="-1" dirty="0">
                <a:solidFill>
                  <a:srgbClr val="10002B"/>
                </a:solidFill>
                <a:latin typeface="Rubrik New Light" panose="00000400000000000000" pitchFamily="2" charset="-52"/>
              </a:rPr>
              <a:t>Страховые представители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990E62C-AC95-4BBA-A0FC-81BAC8285686}"/>
              </a:ext>
            </a:extLst>
          </p:cNvPr>
          <p:cNvSpPr txBox="1"/>
          <p:nvPr/>
        </p:nvSpPr>
        <p:spPr>
          <a:xfrm>
            <a:off x="785401" y="1830738"/>
            <a:ext cx="10803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71475" algn="ctr">
              <a:defRPr/>
            </a:pPr>
            <a:r>
              <a:rPr lang="ru-RU" spc="-1" dirty="0">
                <a:solidFill>
                  <a:srgbClr val="10002B"/>
                </a:solidFill>
                <a:latin typeface="Rubrik New Light" panose="00000400000000000000" pitchFamily="2" charset="-52"/>
              </a:rPr>
              <a:t>В ООО «СК «АК БАРС-Мед» 3-х уровневая система страховых представителей: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92CB285-B290-4039-B903-50E26955C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204" y="815209"/>
            <a:ext cx="938631" cy="695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3813472B-6241-4B51-B10A-464370F416CA}"/>
              </a:ext>
            </a:extLst>
          </p:cNvPr>
          <p:cNvGrpSpPr/>
          <p:nvPr/>
        </p:nvGrpSpPr>
        <p:grpSpPr>
          <a:xfrm>
            <a:off x="965315" y="2291411"/>
            <a:ext cx="3240996" cy="4413716"/>
            <a:chOff x="965315" y="2291411"/>
            <a:chExt cx="3240996" cy="4413716"/>
          </a:xfrm>
        </p:grpSpPr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5FA79ECA-698C-4681-9259-29F297AF1577}"/>
                </a:ext>
              </a:extLst>
            </p:cNvPr>
            <p:cNvSpPr/>
            <p:nvPr/>
          </p:nvSpPr>
          <p:spPr>
            <a:xfrm>
              <a:off x="965315" y="2291411"/>
              <a:ext cx="3240996" cy="4413716"/>
            </a:xfrm>
            <a:prstGeom prst="roundRect">
              <a:avLst>
                <a:gd name="adj" fmla="val 9317"/>
              </a:avLst>
            </a:prstGeom>
            <a:solidFill>
              <a:srgbClr val="F3F0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62AA5936-DA5D-4E19-8FAE-DFCA18B0252B}"/>
                </a:ext>
              </a:extLst>
            </p:cNvPr>
            <p:cNvSpPr/>
            <p:nvPr/>
          </p:nvSpPr>
          <p:spPr>
            <a:xfrm>
              <a:off x="1142789" y="2704975"/>
              <a:ext cx="144302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rgbClr val="009B3A"/>
                  </a:solidFill>
                  <a:latin typeface="Rubrik New Bold" panose="00000800000000000000" pitchFamily="2" charset="-52"/>
                </a:rPr>
                <a:t>1 уровень</a:t>
              </a:r>
            </a:p>
          </p:txBody>
        </p:sp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E2EBA7DC-D52E-44D3-A593-53507BDEAE91}"/>
                </a:ext>
              </a:extLst>
            </p:cNvPr>
            <p:cNvSpPr/>
            <p:nvPr/>
          </p:nvSpPr>
          <p:spPr>
            <a:xfrm>
              <a:off x="1095476" y="3563362"/>
              <a:ext cx="298067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>
                <a:spcAft>
                  <a:spcPts val="0"/>
                </a:spcAft>
                <a:buClr>
                  <a:srgbClr val="009B3A"/>
                </a:buClr>
                <a:buSzPct val="125000"/>
                <a:buFont typeface="Arial" panose="020B0604020202020204" pitchFamily="34" charset="0"/>
                <a:buChar char="•"/>
                <a:tabLst>
                  <a:tab pos="1552575" algn="l"/>
                  <a:tab pos="4800600" algn="l"/>
                  <a:tab pos="4848225" algn="l"/>
                </a:tabLst>
              </a:pPr>
              <a:r>
                <a:rPr lang="ru-RU" sz="1200" kern="150" dirty="0">
                  <a:solidFill>
                    <a:srgbClr val="10002B"/>
                  </a:solidFill>
                  <a:latin typeface="Rubrik New Light" panose="00000400000000000000" pitchFamily="2" charset="-52"/>
                  <a:ea typeface="SimSun" panose="02010600030101010101" pitchFamily="2" charset="-122"/>
                  <a:cs typeface="Arial" panose="020B0604020202020204" pitchFamily="34" charset="0"/>
                </a:rPr>
                <a:t>Круглосуточный контакт-центр 8 800 500 03 03</a:t>
              </a:r>
            </a:p>
            <a:p>
              <a:pPr marL="342900" lvl="0" indent="-342900">
                <a:spcAft>
                  <a:spcPts val="0"/>
                </a:spcAft>
                <a:buClr>
                  <a:srgbClr val="009B3A"/>
                </a:buClr>
                <a:buSzPct val="125000"/>
                <a:buFont typeface="Arial" panose="020B0604020202020204" pitchFamily="34" charset="0"/>
                <a:buChar char="•"/>
                <a:tabLst>
                  <a:tab pos="1552575" algn="l"/>
                  <a:tab pos="4800600" algn="l"/>
                  <a:tab pos="4848225" algn="l"/>
                </a:tabLst>
              </a:pPr>
              <a:r>
                <a:rPr lang="ru-RU" sz="1200" kern="150" dirty="0">
                  <a:solidFill>
                    <a:srgbClr val="10002B"/>
                  </a:solidFill>
                  <a:latin typeface="Rubrik New Light" panose="00000400000000000000" pitchFamily="2" charset="-52"/>
                  <a:ea typeface="SimSun" panose="02010600030101010101" pitchFamily="2" charset="-122"/>
                  <a:cs typeface="Arial" panose="020B0604020202020204" pitchFamily="34" charset="0"/>
                </a:rPr>
                <a:t>Консультирование граждан по вопросам ОМС справочно-консультационного характера</a:t>
              </a:r>
            </a:p>
          </p:txBody>
        </p: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E6982E50-29EF-453A-ABC4-1F667FA206A2}"/>
                </a:ext>
              </a:extLst>
            </p:cNvPr>
            <p:cNvGrpSpPr/>
            <p:nvPr/>
          </p:nvGrpSpPr>
          <p:grpSpPr>
            <a:xfrm>
              <a:off x="3073075" y="2502884"/>
              <a:ext cx="907605" cy="907605"/>
              <a:chOff x="3073075" y="2502884"/>
              <a:chExt cx="907605" cy="907605"/>
            </a:xfrm>
          </p:grpSpPr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id="{36F25131-C3F7-4350-8A81-AC9008702079}"/>
                  </a:ext>
                </a:extLst>
              </p:cNvPr>
              <p:cNvSpPr/>
              <p:nvPr/>
            </p:nvSpPr>
            <p:spPr>
              <a:xfrm>
                <a:off x="3073075" y="2502884"/>
                <a:ext cx="907605" cy="907605"/>
              </a:xfrm>
              <a:prstGeom prst="ellipse">
                <a:avLst/>
              </a:prstGeom>
              <a:gradFill flip="none" rotWithShape="1">
                <a:gsLst>
                  <a:gs pos="0">
                    <a:srgbClr val="53D585">
                      <a:alpha val="74000"/>
                    </a:srgbClr>
                  </a:gs>
                  <a:gs pos="50000">
                    <a:srgbClr val="B1DDC3">
                      <a:alpha val="44000"/>
                    </a:srgbClr>
                  </a:gs>
                  <a:gs pos="100000">
                    <a:srgbClr val="EDF7F1">
                      <a:alpha val="46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90A1C709-73E4-409D-8914-DACBC8CA45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8582" y="2615103"/>
                <a:ext cx="736668" cy="736668"/>
              </a:xfrm>
              <a:prstGeom prst="rect">
                <a:avLst/>
              </a:prstGeom>
            </p:spPr>
          </p:pic>
        </p:grp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DF980CB-E2CB-433F-800C-23653BDD5B18}"/>
              </a:ext>
            </a:extLst>
          </p:cNvPr>
          <p:cNvGrpSpPr/>
          <p:nvPr/>
        </p:nvGrpSpPr>
        <p:grpSpPr>
          <a:xfrm>
            <a:off x="4437460" y="2291411"/>
            <a:ext cx="3240996" cy="4413716"/>
            <a:chOff x="4520781" y="2291411"/>
            <a:chExt cx="3240996" cy="4413716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180A89AE-81F8-430A-BBF6-A361B7F742B5}"/>
                </a:ext>
              </a:extLst>
            </p:cNvPr>
            <p:cNvSpPr/>
            <p:nvPr/>
          </p:nvSpPr>
          <p:spPr>
            <a:xfrm>
              <a:off x="4520781" y="2291411"/>
              <a:ext cx="3240996" cy="4413716"/>
            </a:xfrm>
            <a:prstGeom prst="roundRect">
              <a:avLst>
                <a:gd name="adj" fmla="val 9317"/>
              </a:avLst>
            </a:prstGeom>
            <a:solidFill>
              <a:srgbClr val="F3F0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A0CB767F-DFE6-41BB-B242-24884B66E5FA}"/>
                </a:ext>
              </a:extLst>
            </p:cNvPr>
            <p:cNvSpPr/>
            <p:nvPr/>
          </p:nvSpPr>
          <p:spPr>
            <a:xfrm>
              <a:off x="4629019" y="3563362"/>
              <a:ext cx="2990982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>
                <a:spcAft>
                  <a:spcPts val="0"/>
                </a:spcAft>
                <a:buClr>
                  <a:srgbClr val="009B3A"/>
                </a:buClr>
                <a:buSzPct val="125000"/>
                <a:buFont typeface="Arial" panose="020B0604020202020204" pitchFamily="34" charset="0"/>
                <a:buChar char="•"/>
                <a:tabLst>
                  <a:tab pos="1552575" algn="l"/>
                  <a:tab pos="4800600" algn="l"/>
                  <a:tab pos="4848225" algn="l"/>
                </a:tabLst>
              </a:pPr>
              <a:r>
                <a:rPr lang="ru-RU" sz="1200" kern="150" dirty="0">
                  <a:solidFill>
                    <a:srgbClr val="10002B"/>
                  </a:solidFill>
                  <a:latin typeface="Rubrik New Light" panose="00000400000000000000" pitchFamily="2" charset="-52"/>
                  <a:ea typeface="SimSun" panose="02010600030101010101" pitchFamily="2" charset="-122"/>
                  <a:cs typeface="Arial" panose="020B0604020202020204" pitchFamily="34" charset="0"/>
                </a:rPr>
                <a:t>Защита прав застрахованных, работа с обращениями граждан</a:t>
              </a:r>
            </a:p>
            <a:p>
              <a:pPr marL="342900" lvl="0" indent="-342900">
                <a:spcAft>
                  <a:spcPts val="0"/>
                </a:spcAft>
                <a:buClr>
                  <a:srgbClr val="009B3A"/>
                </a:buClr>
                <a:buSzPct val="125000"/>
                <a:buFont typeface="Arial" panose="020B0604020202020204" pitchFamily="34" charset="0"/>
                <a:buChar char="•"/>
                <a:tabLst>
                  <a:tab pos="1552575" algn="l"/>
                  <a:tab pos="4800600" algn="l"/>
                  <a:tab pos="4848225" algn="l"/>
                </a:tabLst>
              </a:pPr>
              <a:r>
                <a:rPr lang="ru-RU" sz="1200" kern="150" dirty="0">
                  <a:solidFill>
                    <a:srgbClr val="10002B"/>
                  </a:solidFill>
                  <a:latin typeface="Rubrik New Light" panose="00000400000000000000" pitchFamily="2" charset="-52"/>
                  <a:ea typeface="SimSun" panose="02010600030101010101" pitchFamily="2" charset="-122"/>
                  <a:cs typeface="Arial" panose="020B0604020202020204" pitchFamily="34" charset="0"/>
                </a:rPr>
                <a:t>Деятельность в медицинских организациях в формате постов и визитов</a:t>
              </a:r>
            </a:p>
            <a:p>
              <a:pPr marL="342900" lvl="0" indent="-342900">
                <a:spcAft>
                  <a:spcPts val="0"/>
                </a:spcAft>
                <a:buClr>
                  <a:srgbClr val="009B3A"/>
                </a:buClr>
                <a:buSzPct val="125000"/>
                <a:buFont typeface="Arial" panose="020B0604020202020204" pitchFamily="34" charset="0"/>
                <a:buChar char="•"/>
                <a:tabLst>
                  <a:tab pos="1552575" algn="l"/>
                  <a:tab pos="4800600" algn="l"/>
                  <a:tab pos="4848225" algn="l"/>
                </a:tabLst>
              </a:pPr>
              <a:r>
                <a:rPr lang="ru-RU" sz="1200" kern="150" dirty="0">
                  <a:solidFill>
                    <a:srgbClr val="10002B"/>
                  </a:solidFill>
                  <a:latin typeface="Rubrik New Light" panose="00000400000000000000" pitchFamily="2" charset="-52"/>
                  <a:ea typeface="SimSun" panose="02010600030101010101" pitchFamily="2" charset="-122"/>
                  <a:cs typeface="Arial" panose="020B0604020202020204" pitchFamily="34" charset="0"/>
                </a:rPr>
                <a:t>Информирование о правах граждан в сфере ОМС, профилактических мероприятиях и диспансеризации</a:t>
              </a:r>
            </a:p>
            <a:p>
              <a:pPr marL="342900" lvl="0" indent="-342900">
                <a:spcAft>
                  <a:spcPts val="0"/>
                </a:spcAft>
                <a:buClr>
                  <a:srgbClr val="009B3A"/>
                </a:buClr>
                <a:buSzPct val="125000"/>
                <a:buFont typeface="Arial" panose="020B0604020202020204" pitchFamily="34" charset="0"/>
                <a:buChar char="•"/>
                <a:tabLst>
                  <a:tab pos="1552575" algn="l"/>
                  <a:tab pos="4800600" algn="l"/>
                  <a:tab pos="4848225" algn="l"/>
                </a:tabLst>
              </a:pPr>
              <a:r>
                <a:rPr lang="ru-RU" sz="1200" kern="150" dirty="0">
                  <a:solidFill>
                    <a:srgbClr val="10002B"/>
                  </a:solidFill>
                  <a:latin typeface="Rubrik New Light" panose="00000400000000000000" pitchFamily="2" charset="-52"/>
                  <a:ea typeface="SimSun" panose="02010600030101010101" pitchFamily="2" charset="-122"/>
                  <a:cs typeface="Arial" panose="020B0604020202020204" pitchFamily="34" charset="0"/>
                </a:rPr>
                <a:t>Контроль организации плановых госпитализаций</a:t>
              </a:r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17004565-37C5-4D55-BF62-90875EEF607F}"/>
                </a:ext>
              </a:extLst>
            </p:cNvPr>
            <p:cNvSpPr/>
            <p:nvPr/>
          </p:nvSpPr>
          <p:spPr>
            <a:xfrm>
              <a:off x="4704310" y="2704975"/>
              <a:ext cx="144302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009B3A"/>
                  </a:solidFill>
                  <a:latin typeface="Rubrik New Bold" panose="00000800000000000000" pitchFamily="2" charset="-52"/>
                </a:rPr>
                <a:t>2</a:t>
              </a:r>
              <a:r>
                <a:rPr lang="ru-RU" sz="2000" b="1" dirty="0">
                  <a:solidFill>
                    <a:srgbClr val="009B3A"/>
                  </a:solidFill>
                  <a:latin typeface="Rubrik New Bold" panose="00000800000000000000" pitchFamily="2" charset="-52"/>
                </a:rPr>
                <a:t> уровень</a:t>
              </a:r>
            </a:p>
          </p:txBody>
        </p: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5DD1A2A1-1A92-4646-BBFD-70623513AA58}"/>
                </a:ext>
              </a:extLst>
            </p:cNvPr>
            <p:cNvGrpSpPr/>
            <p:nvPr/>
          </p:nvGrpSpPr>
          <p:grpSpPr>
            <a:xfrm>
              <a:off x="6588073" y="2502884"/>
              <a:ext cx="907605" cy="907605"/>
              <a:chOff x="6588073" y="2502884"/>
              <a:chExt cx="907605" cy="907605"/>
            </a:xfrm>
          </p:grpSpPr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8381FFBB-3AD9-4FA5-8E60-6A06CEE8A6DF}"/>
                  </a:ext>
                </a:extLst>
              </p:cNvPr>
              <p:cNvSpPr/>
              <p:nvPr/>
            </p:nvSpPr>
            <p:spPr>
              <a:xfrm>
                <a:off x="6588073" y="2502884"/>
                <a:ext cx="907605" cy="907605"/>
              </a:xfrm>
              <a:prstGeom prst="ellipse">
                <a:avLst/>
              </a:prstGeom>
              <a:gradFill flip="none" rotWithShape="1">
                <a:gsLst>
                  <a:gs pos="0">
                    <a:srgbClr val="53D585">
                      <a:alpha val="74000"/>
                    </a:srgbClr>
                  </a:gs>
                  <a:gs pos="50000">
                    <a:srgbClr val="B1DDC3">
                      <a:alpha val="44000"/>
                    </a:srgbClr>
                  </a:gs>
                  <a:gs pos="100000">
                    <a:srgbClr val="EDF7F1">
                      <a:alpha val="46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D473CCEA-677A-4092-BDED-A3604F9CD7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25339" y="2540150"/>
                <a:ext cx="833072" cy="833072"/>
              </a:xfrm>
              <a:prstGeom prst="rect">
                <a:avLst/>
              </a:prstGeom>
            </p:spPr>
          </p:pic>
        </p:grp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D979298-E68F-429A-BC9E-6F0B933C3D42}"/>
              </a:ext>
            </a:extLst>
          </p:cNvPr>
          <p:cNvGrpSpPr/>
          <p:nvPr/>
        </p:nvGrpSpPr>
        <p:grpSpPr>
          <a:xfrm>
            <a:off x="7909605" y="2291411"/>
            <a:ext cx="3240996" cy="4413716"/>
            <a:chOff x="7909605" y="2291411"/>
            <a:chExt cx="3240996" cy="4413716"/>
          </a:xfrm>
        </p:grpSpPr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C4DC9040-6F27-486B-ABB3-A6658DCD2FBB}"/>
                </a:ext>
              </a:extLst>
            </p:cNvPr>
            <p:cNvSpPr/>
            <p:nvPr/>
          </p:nvSpPr>
          <p:spPr>
            <a:xfrm>
              <a:off x="7909605" y="2291411"/>
              <a:ext cx="3240996" cy="4413716"/>
            </a:xfrm>
            <a:prstGeom prst="roundRect">
              <a:avLst>
                <a:gd name="adj" fmla="val 9317"/>
              </a:avLst>
            </a:prstGeom>
            <a:solidFill>
              <a:srgbClr val="F3F0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88B54D63-93CC-4A3C-87DC-AA336288647A}"/>
                </a:ext>
              </a:extLst>
            </p:cNvPr>
            <p:cNvSpPr/>
            <p:nvPr/>
          </p:nvSpPr>
          <p:spPr>
            <a:xfrm>
              <a:off x="7966295" y="3563362"/>
              <a:ext cx="3099792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>
                <a:spcAft>
                  <a:spcPts val="0"/>
                </a:spcAft>
                <a:buClr>
                  <a:srgbClr val="009B3A"/>
                </a:buClr>
                <a:buSzPct val="125000"/>
                <a:buFont typeface="Arial" panose="020B0604020202020204" pitchFamily="34" charset="0"/>
                <a:buChar char="•"/>
                <a:tabLst>
                  <a:tab pos="1552575" algn="l"/>
                  <a:tab pos="4800600" algn="l"/>
                  <a:tab pos="4848225" algn="l"/>
                </a:tabLst>
              </a:pPr>
              <a:r>
                <a:rPr lang="ru-RU" sz="1200" kern="150" dirty="0">
                  <a:solidFill>
                    <a:srgbClr val="10002B"/>
                  </a:solidFill>
                  <a:latin typeface="Rubrik New Light" panose="00000400000000000000" pitchFamily="2" charset="-52"/>
                  <a:ea typeface="SimSun" panose="02010600030101010101" pitchFamily="2" charset="-122"/>
                  <a:cs typeface="Arial" panose="020B0604020202020204" pitchFamily="34" charset="0"/>
                </a:rPr>
                <a:t>Проведение медико-экономических  экспертиз и экспертиз качества медицинской помощи в плановом и целевом порядке</a:t>
              </a:r>
            </a:p>
            <a:p>
              <a:pPr marL="342900" lvl="0" indent="-342900">
                <a:spcAft>
                  <a:spcPts val="0"/>
                </a:spcAft>
                <a:buClr>
                  <a:srgbClr val="009B3A"/>
                </a:buClr>
                <a:buSzPct val="125000"/>
                <a:buFont typeface="Arial" panose="020B0604020202020204" pitchFamily="34" charset="0"/>
                <a:buChar char="•"/>
                <a:tabLst>
                  <a:tab pos="1552575" algn="l"/>
                  <a:tab pos="4800600" algn="l"/>
                  <a:tab pos="4848225" algn="l"/>
                </a:tabLst>
              </a:pPr>
              <a:r>
                <a:rPr lang="ru-RU" sz="1200" kern="150" dirty="0">
                  <a:solidFill>
                    <a:srgbClr val="10002B"/>
                  </a:solidFill>
                  <a:latin typeface="Rubrik New Light" panose="00000400000000000000" pitchFamily="2" charset="-52"/>
                  <a:ea typeface="SimSun" panose="02010600030101010101" pitchFamily="2" charset="-122"/>
                  <a:cs typeface="Arial" panose="020B0604020202020204" pitchFamily="34" charset="0"/>
                </a:rPr>
                <a:t>Решение спорных вопросов пациентов при получении ими медпомощи</a:t>
              </a:r>
            </a:p>
            <a:p>
              <a:pPr marL="342900" lvl="0" indent="-342900">
                <a:spcAft>
                  <a:spcPts val="0"/>
                </a:spcAft>
                <a:buClr>
                  <a:srgbClr val="009B3A"/>
                </a:buClr>
                <a:buSzPct val="125000"/>
                <a:buFont typeface="Arial" panose="020B0604020202020204" pitchFamily="34" charset="0"/>
                <a:buChar char="•"/>
                <a:tabLst>
                  <a:tab pos="1552575" algn="l"/>
                  <a:tab pos="4800600" algn="l"/>
                  <a:tab pos="4848225" algn="l"/>
                </a:tabLst>
              </a:pPr>
              <a:r>
                <a:rPr lang="ru-RU" sz="1200" kern="150" dirty="0">
                  <a:solidFill>
                    <a:srgbClr val="10002B"/>
                  </a:solidFill>
                  <a:latin typeface="Rubrik New Light" panose="00000400000000000000" pitchFamily="2" charset="-52"/>
                  <a:ea typeface="SimSun" panose="02010600030101010101" pitchFamily="2" charset="-122"/>
                  <a:cs typeface="Arial" panose="020B0604020202020204" pitchFamily="34" charset="0"/>
                </a:rPr>
                <a:t>Оказание при необходимости правовой поддержки застрахованным в досудебном и судебном порядках</a:t>
              </a:r>
            </a:p>
            <a:p>
              <a:pPr marL="342900" lvl="0" indent="-342900">
                <a:spcAft>
                  <a:spcPts val="0"/>
                </a:spcAft>
                <a:buClr>
                  <a:srgbClr val="009B3A"/>
                </a:buClr>
                <a:buSzPct val="125000"/>
                <a:buFont typeface="Arial" panose="020B0604020202020204" pitchFamily="34" charset="0"/>
                <a:buChar char="•"/>
                <a:tabLst>
                  <a:tab pos="1552575" algn="l"/>
                  <a:tab pos="4800600" algn="l"/>
                  <a:tab pos="4848225" algn="l"/>
                </a:tabLst>
              </a:pPr>
              <a:r>
                <a:rPr lang="ru-RU" sz="1200" kern="150" dirty="0">
                  <a:solidFill>
                    <a:srgbClr val="10002B"/>
                  </a:solidFill>
                  <a:latin typeface="Rubrik New Light" panose="00000400000000000000" pitchFamily="2" charset="-52"/>
                  <a:ea typeface="SimSun" panose="02010600030101010101" pitchFamily="2" charset="-122"/>
                  <a:cs typeface="Arial" panose="020B0604020202020204" pitchFamily="34" charset="0"/>
                </a:rPr>
                <a:t>Индивидуальное сопровождение лиц с хроническими неинфекционными заболеваниями</a:t>
              </a:r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B51DD903-6521-4312-80E8-2C219E60D685}"/>
                </a:ext>
              </a:extLst>
            </p:cNvPr>
            <p:cNvSpPr/>
            <p:nvPr/>
          </p:nvSpPr>
          <p:spPr>
            <a:xfrm>
              <a:off x="8056254" y="2704975"/>
              <a:ext cx="144302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009B3A"/>
                  </a:solidFill>
                  <a:latin typeface="Rubrik New Bold" panose="00000800000000000000" pitchFamily="2" charset="-52"/>
                </a:rPr>
                <a:t>3</a:t>
              </a:r>
              <a:r>
                <a:rPr lang="ru-RU" sz="2000" b="1" dirty="0">
                  <a:solidFill>
                    <a:srgbClr val="009B3A"/>
                  </a:solidFill>
                  <a:latin typeface="Rubrik New Bold" panose="00000800000000000000" pitchFamily="2" charset="-52"/>
                </a:rPr>
                <a:t> уровень</a:t>
              </a:r>
            </a:p>
          </p:txBody>
        </p:sp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BC2A894F-FDB4-41F3-8587-D0FEBE0BEC43}"/>
                </a:ext>
              </a:extLst>
            </p:cNvPr>
            <p:cNvGrpSpPr/>
            <p:nvPr/>
          </p:nvGrpSpPr>
          <p:grpSpPr>
            <a:xfrm>
              <a:off x="10055937" y="2502884"/>
              <a:ext cx="907605" cy="907605"/>
              <a:chOff x="10055937" y="2502884"/>
              <a:chExt cx="907605" cy="907605"/>
            </a:xfrm>
          </p:grpSpPr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id="{4B88F92A-A50D-4A5F-86CC-1D3F78337381}"/>
                  </a:ext>
                </a:extLst>
              </p:cNvPr>
              <p:cNvSpPr/>
              <p:nvPr/>
            </p:nvSpPr>
            <p:spPr>
              <a:xfrm>
                <a:off x="10055937" y="2502884"/>
                <a:ext cx="907605" cy="907605"/>
              </a:xfrm>
              <a:prstGeom prst="ellipse">
                <a:avLst/>
              </a:prstGeom>
              <a:gradFill flip="none" rotWithShape="1">
                <a:gsLst>
                  <a:gs pos="0">
                    <a:srgbClr val="53D585">
                      <a:alpha val="74000"/>
                    </a:srgbClr>
                  </a:gs>
                  <a:gs pos="50000">
                    <a:srgbClr val="B1DDC3">
                      <a:alpha val="44000"/>
                    </a:srgbClr>
                  </a:gs>
                  <a:gs pos="100000">
                    <a:srgbClr val="EDF7F1">
                      <a:alpha val="46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6" name="Рисунок 35">
                <a:extLst>
                  <a:ext uri="{FF2B5EF4-FFF2-40B4-BE49-F238E27FC236}">
                    <a16:creationId xmlns:a16="http://schemas.microsoft.com/office/drawing/2014/main" id="{2B3856B3-AEBC-47B6-8438-E5D05652FD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41480" y="2578180"/>
                <a:ext cx="736520" cy="736520"/>
              </a:xfrm>
              <a:prstGeom prst="rect">
                <a:avLst/>
              </a:prstGeom>
            </p:spPr>
          </p:pic>
        </p:grp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D82DFE3D-EA6E-43E2-AE24-51C0F812B3D3}"/>
              </a:ext>
            </a:extLst>
          </p:cNvPr>
          <p:cNvGrpSpPr/>
          <p:nvPr/>
        </p:nvGrpSpPr>
        <p:grpSpPr>
          <a:xfrm>
            <a:off x="4645608" y="0"/>
            <a:ext cx="2900785" cy="101212"/>
            <a:chOff x="4645608" y="0"/>
            <a:chExt cx="2900785" cy="101212"/>
          </a:xfrm>
        </p:grpSpPr>
        <p:sp>
          <p:nvSpPr>
            <p:cNvPr id="39" name="Прямоугольник: скругленные верхние углы 38">
              <a:extLst>
                <a:ext uri="{FF2B5EF4-FFF2-40B4-BE49-F238E27FC236}">
                  <a16:creationId xmlns:a16="http://schemas.microsoft.com/office/drawing/2014/main" id="{F95E0BBC-9847-4E7D-9059-18BA824D5856}"/>
                </a:ext>
              </a:extLst>
            </p:cNvPr>
            <p:cNvSpPr/>
            <p:nvPr/>
          </p:nvSpPr>
          <p:spPr>
            <a:xfrm rot="10800000">
              <a:off x="4645608" y="0"/>
              <a:ext cx="2900785" cy="101212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"/>
            </a:p>
          </p:txBody>
        </p:sp>
        <p:sp>
          <p:nvSpPr>
            <p:cNvPr id="40" name="Прямоугольник: скругленные верхние углы 39">
              <a:extLst>
                <a:ext uri="{FF2B5EF4-FFF2-40B4-BE49-F238E27FC236}">
                  <a16:creationId xmlns:a16="http://schemas.microsoft.com/office/drawing/2014/main" id="{2C37157D-5C17-4D03-A22E-989123477CC8}"/>
                </a:ext>
              </a:extLst>
            </p:cNvPr>
            <p:cNvSpPr/>
            <p:nvPr/>
          </p:nvSpPr>
          <p:spPr>
            <a:xfrm rot="10800000">
              <a:off x="4645608" y="0"/>
              <a:ext cx="2900785" cy="1012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9B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013BE875-F984-4113-8075-D26142E43FB0}"/>
              </a:ext>
            </a:extLst>
          </p:cNvPr>
          <p:cNvSpPr txBox="1"/>
          <p:nvPr/>
        </p:nvSpPr>
        <p:spPr>
          <a:xfrm>
            <a:off x="11592991" y="6445968"/>
            <a:ext cx="397237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  <a:latin typeface="Rubrik New Light" panose="00000400000000000000" pitchFamily="2" charset="-52"/>
                <a:cs typeface="Segoe UI" panose="020B0502040204020203" pitchFamily="34" charset="0"/>
              </a:rPr>
              <a:t>8</a:t>
            </a:r>
          </a:p>
          <a:p>
            <a:pPr algn="r"/>
            <a:endParaRPr lang="ru-RU" sz="1400" dirty="0">
              <a:solidFill>
                <a:schemeClr val="bg1"/>
              </a:solidFill>
              <a:latin typeface="Rubrik New Light" panose="00000400000000000000" pitchFamily="2" charset="-52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918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верхние углы 5">
            <a:extLst>
              <a:ext uri="{FF2B5EF4-FFF2-40B4-BE49-F238E27FC236}">
                <a16:creationId xmlns:a16="http://schemas.microsoft.com/office/drawing/2014/main" id="{3D58729B-196A-4934-8E51-D538391FE55A}"/>
              </a:ext>
            </a:extLst>
          </p:cNvPr>
          <p:cNvSpPr/>
          <p:nvPr/>
        </p:nvSpPr>
        <p:spPr>
          <a:xfrm rot="10800000">
            <a:off x="4645608" y="0"/>
            <a:ext cx="2900785" cy="1012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F209063-6950-4419-B7C6-56F3FC734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979" y="522253"/>
            <a:ext cx="938631" cy="695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34F47D-5B8A-4E84-993B-E5BFE1A86B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131" y="0"/>
            <a:ext cx="6658769" cy="6658769"/>
          </a:xfrm>
          <a:prstGeom prst="rect">
            <a:avLst/>
          </a:prstGeom>
        </p:spPr>
      </p:pic>
      <p:sp>
        <p:nvSpPr>
          <p:cNvPr id="8" name="Текст 2">
            <a:extLst>
              <a:ext uri="{FF2B5EF4-FFF2-40B4-BE49-F238E27FC236}">
                <a16:creationId xmlns:a16="http://schemas.microsoft.com/office/drawing/2014/main" id="{37BDB4A0-DE2C-4395-B5EE-CEC17D7ACA85}"/>
              </a:ext>
            </a:extLst>
          </p:cNvPr>
          <p:cNvSpPr txBox="1">
            <a:spLocks/>
          </p:cNvSpPr>
          <p:nvPr/>
        </p:nvSpPr>
        <p:spPr>
          <a:xfrm>
            <a:off x="1473154" y="1694287"/>
            <a:ext cx="6215153" cy="123521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400" dirty="0">
                <a:solidFill>
                  <a:srgbClr val="10002B"/>
                </a:solidFill>
                <a:latin typeface="Rubrik New Light" panose="00000400000000000000" pitchFamily="2" charset="-52"/>
              </a:rPr>
              <a:t>КРУГЛОСУТОЧНЫЙ КОНТАКТ-ЦЕНТР</a:t>
            </a:r>
            <a:endParaRPr lang="en-US" sz="4400" dirty="0">
              <a:solidFill>
                <a:srgbClr val="10002B"/>
              </a:solidFill>
              <a:latin typeface="Rubrik New Light" panose="00000400000000000000" pitchFamily="2" charset="-52"/>
            </a:endParaRPr>
          </a:p>
          <a:p>
            <a:pPr marL="0" indent="0">
              <a:buNone/>
            </a:pPr>
            <a:endParaRPr lang="en-US" sz="4400" dirty="0">
              <a:solidFill>
                <a:srgbClr val="10002B"/>
              </a:solidFill>
              <a:latin typeface="Rubrik New Light" panose="00000400000000000000" pitchFamily="2" charset="-52"/>
            </a:endParaRPr>
          </a:p>
          <a:p>
            <a:pPr marL="0" indent="0">
              <a:buNone/>
            </a:pPr>
            <a:r>
              <a:rPr lang="ru-RU" sz="4400" dirty="0">
                <a:solidFill>
                  <a:srgbClr val="10002B"/>
                </a:solidFill>
                <a:latin typeface="Rubrik New Light" panose="00000400000000000000" pitchFamily="2" charset="-52"/>
              </a:rPr>
              <a:t> </a:t>
            </a:r>
          </a:p>
          <a:p>
            <a:pPr marL="0" indent="0">
              <a:buNone/>
            </a:pPr>
            <a:endParaRPr lang="ru-RU" sz="4400" dirty="0">
              <a:solidFill>
                <a:srgbClr val="10002B"/>
              </a:solidFill>
              <a:latin typeface="Rubrik New Light" panose="00000400000000000000" pitchFamily="2" charset="-52"/>
            </a:endParaRP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5B66C529-F33D-4A6E-8D4C-064C6D807CD1}"/>
              </a:ext>
            </a:extLst>
          </p:cNvPr>
          <p:cNvSpPr txBox="1">
            <a:spLocks/>
          </p:cNvSpPr>
          <p:nvPr/>
        </p:nvSpPr>
        <p:spPr>
          <a:xfrm>
            <a:off x="1473154" y="3807978"/>
            <a:ext cx="4917212" cy="511573"/>
          </a:xfrm>
          <a:prstGeom prst="rect">
            <a:avLst/>
          </a:prstGeom>
        </p:spPr>
        <p:txBody>
          <a:bodyPr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ern="1200">
                <a:solidFill>
                  <a:srgbClr val="118265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fontAlgn="base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>
                <a:solidFill>
                  <a:srgbClr val="118265"/>
                </a:solidFill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fontAlgn="base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>
                <a:solidFill>
                  <a:srgbClr val="118265"/>
                </a:solidFill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fontAlgn="base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>
                <a:solidFill>
                  <a:srgbClr val="11826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b="0" dirty="0">
                <a:solidFill>
                  <a:srgbClr val="009B3A"/>
                </a:solidFill>
                <a:latin typeface="Rubrik New Bold" panose="00000800000000000000" pitchFamily="2" charset="-52"/>
              </a:rPr>
              <a:t>ЗВОНОК БЕСПЛАТНЫЙ</a:t>
            </a:r>
          </a:p>
          <a:p>
            <a:r>
              <a:rPr lang="ru-RU" b="0" dirty="0">
                <a:solidFill>
                  <a:srgbClr val="009B3A"/>
                </a:solidFill>
                <a:latin typeface="Rubrik New Bold" panose="00000800000000000000" pitchFamily="2" charset="-52"/>
              </a:rPr>
              <a:t> </a:t>
            </a:r>
          </a:p>
          <a:p>
            <a:endParaRPr lang="ru-RU" b="0" dirty="0">
              <a:solidFill>
                <a:srgbClr val="009B3A"/>
              </a:solidFill>
              <a:latin typeface="Rubrik New Bold" panose="00000800000000000000" pitchFamily="2" charset="-52"/>
            </a:endParaRP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9D09D4E1-61BE-491E-9F2F-5BA68F0C67A7}"/>
              </a:ext>
            </a:extLst>
          </p:cNvPr>
          <p:cNvSpPr txBox="1">
            <a:spLocks/>
          </p:cNvSpPr>
          <p:nvPr/>
        </p:nvSpPr>
        <p:spPr>
          <a:xfrm>
            <a:off x="1473154" y="4218338"/>
            <a:ext cx="6579437" cy="945375"/>
          </a:xfrm>
          <a:prstGeom prst="rect">
            <a:avLst/>
          </a:prstGeom>
        </p:spPr>
        <p:txBody>
          <a:bodyPr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2000" b="1" kern="1200">
                <a:solidFill>
                  <a:srgbClr val="1EA6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kern="1200">
                <a:solidFill>
                  <a:srgbClr val="118265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fontAlgn="base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>
                <a:solidFill>
                  <a:srgbClr val="118265"/>
                </a:solidFill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fontAlgn="base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>
                <a:solidFill>
                  <a:srgbClr val="118265"/>
                </a:solidFill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fontAlgn="base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>
                <a:solidFill>
                  <a:srgbClr val="11826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6000" b="0" dirty="0">
                <a:solidFill>
                  <a:srgbClr val="009B3A"/>
                </a:solidFill>
                <a:latin typeface="Rubrik New Bold" panose="00000800000000000000" pitchFamily="2" charset="-52"/>
              </a:rPr>
              <a:t>8 800 500 03 03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C45C913-6DBC-4148-B7BA-6114C82022FB}"/>
              </a:ext>
            </a:extLst>
          </p:cNvPr>
          <p:cNvGrpSpPr/>
          <p:nvPr/>
        </p:nvGrpSpPr>
        <p:grpSpPr>
          <a:xfrm flipH="1">
            <a:off x="0" y="1263067"/>
            <a:ext cx="1115432" cy="5609326"/>
            <a:chOff x="182657" y="1263067"/>
            <a:chExt cx="1115432" cy="5609326"/>
          </a:xfrm>
        </p:grpSpPr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id="{6CCB3505-8CCE-4AD0-A218-67C9B5A42A3A}"/>
                </a:ext>
              </a:extLst>
            </p:cNvPr>
            <p:cNvSpPr/>
            <p:nvPr/>
          </p:nvSpPr>
          <p:spPr>
            <a:xfrm>
              <a:off x="182657" y="1263067"/>
              <a:ext cx="1114321" cy="5609326"/>
            </a:xfrm>
            <a:custGeom>
              <a:avLst/>
              <a:gdLst>
                <a:gd name="connsiteX0" fmla="*/ 1084766 w 1114321"/>
                <a:gd name="connsiteY0" fmla="*/ 0 h 5609326"/>
                <a:gd name="connsiteX1" fmla="*/ 1114321 w 1114321"/>
                <a:gd name="connsiteY1" fmla="*/ 1493 h 5609326"/>
                <a:gd name="connsiteX2" fmla="*/ 1114321 w 1114321"/>
                <a:gd name="connsiteY2" fmla="*/ 5609326 h 5609326"/>
                <a:gd name="connsiteX3" fmla="*/ 0 w 1114321"/>
                <a:gd name="connsiteY3" fmla="*/ 5609326 h 5609326"/>
                <a:gd name="connsiteX4" fmla="*/ 0 w 1114321"/>
                <a:gd name="connsiteY4" fmla="*/ 1084766 h 5609326"/>
                <a:gd name="connsiteX5" fmla="*/ 1084766 w 1114321"/>
                <a:gd name="connsiteY5" fmla="*/ 0 h 5609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4321" h="5609326">
                  <a:moveTo>
                    <a:pt x="1084766" y="0"/>
                  </a:moveTo>
                  <a:lnTo>
                    <a:pt x="1114321" y="1493"/>
                  </a:lnTo>
                  <a:lnTo>
                    <a:pt x="1114321" y="5609326"/>
                  </a:lnTo>
                  <a:lnTo>
                    <a:pt x="0" y="5609326"/>
                  </a:lnTo>
                  <a:lnTo>
                    <a:pt x="0" y="1084766"/>
                  </a:lnTo>
                  <a:cubicBezTo>
                    <a:pt x="0" y="485666"/>
                    <a:pt x="485666" y="0"/>
                    <a:pt x="1084766" y="0"/>
                  </a:cubicBezTo>
                  <a:close/>
                </a:path>
              </a:pathLst>
            </a:custGeom>
            <a:gradFill>
              <a:gsLst>
                <a:gs pos="4000">
                  <a:srgbClr val="009B3A"/>
                </a:gs>
                <a:gs pos="100000">
                  <a:srgbClr val="07B4AC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id="{A730A93F-25DF-4891-AC81-4DF085EED45D}"/>
                </a:ext>
              </a:extLst>
            </p:cNvPr>
            <p:cNvSpPr/>
            <p:nvPr/>
          </p:nvSpPr>
          <p:spPr>
            <a:xfrm>
              <a:off x="478586" y="1787745"/>
              <a:ext cx="819503" cy="5084648"/>
            </a:xfrm>
            <a:custGeom>
              <a:avLst/>
              <a:gdLst>
                <a:gd name="connsiteX0" fmla="*/ 819503 w 819503"/>
                <a:gd name="connsiteY0" fmla="*/ 0 h 5084648"/>
                <a:gd name="connsiteX1" fmla="*/ 819503 w 819503"/>
                <a:gd name="connsiteY1" fmla="*/ 322935 h 5084648"/>
                <a:gd name="connsiteX2" fmla="*/ 716838 w 819503"/>
                <a:gd name="connsiteY2" fmla="*/ 334451 h 5084648"/>
                <a:gd name="connsiteX3" fmla="*/ 289150 w 819503"/>
                <a:gd name="connsiteY3" fmla="*/ 918322 h 5084648"/>
                <a:gd name="connsiteX4" fmla="*/ 289150 w 819503"/>
                <a:gd name="connsiteY4" fmla="*/ 4884555 h 5084648"/>
                <a:gd name="connsiteX5" fmla="*/ 300032 w 819503"/>
                <a:gd name="connsiteY5" fmla="*/ 5004665 h 5084648"/>
                <a:gd name="connsiteX6" fmla="*/ 322346 w 819503"/>
                <a:gd name="connsiteY6" fmla="*/ 5084648 h 5084648"/>
                <a:gd name="connsiteX7" fmla="*/ 20246 w 819503"/>
                <a:gd name="connsiteY7" fmla="*/ 5084648 h 5084648"/>
                <a:gd name="connsiteX8" fmla="*/ 16776 w 819503"/>
                <a:gd name="connsiteY8" fmla="*/ 5069632 h 5084648"/>
                <a:gd name="connsiteX9" fmla="*/ 0 w 819503"/>
                <a:gd name="connsiteY9" fmla="*/ 4884471 h 5084648"/>
                <a:gd name="connsiteX10" fmla="*/ 0 w 819503"/>
                <a:gd name="connsiteY10" fmla="*/ 918405 h 5084648"/>
                <a:gd name="connsiteX11" fmla="*/ 741307 w 819503"/>
                <a:gd name="connsiteY11" fmla="*/ 4394 h 5084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9503" h="5084648">
                  <a:moveTo>
                    <a:pt x="819503" y="0"/>
                  </a:moveTo>
                  <a:lnTo>
                    <a:pt x="819503" y="322935"/>
                  </a:lnTo>
                  <a:lnTo>
                    <a:pt x="716838" y="334451"/>
                  </a:lnTo>
                  <a:cubicBezTo>
                    <a:pt x="472757" y="390024"/>
                    <a:pt x="289150" y="630315"/>
                    <a:pt x="289150" y="918322"/>
                  </a:cubicBezTo>
                  <a:lnTo>
                    <a:pt x="289150" y="4884555"/>
                  </a:lnTo>
                  <a:cubicBezTo>
                    <a:pt x="289150" y="4925698"/>
                    <a:pt x="292897" y="4965868"/>
                    <a:pt x="300032" y="5004665"/>
                  </a:cubicBezTo>
                  <a:lnTo>
                    <a:pt x="322346" y="5084648"/>
                  </a:lnTo>
                  <a:lnTo>
                    <a:pt x="20246" y="5084648"/>
                  </a:lnTo>
                  <a:lnTo>
                    <a:pt x="16776" y="5069632"/>
                  </a:lnTo>
                  <a:cubicBezTo>
                    <a:pt x="5776" y="5009823"/>
                    <a:pt x="0" y="4947898"/>
                    <a:pt x="0" y="4884471"/>
                  </a:cubicBezTo>
                  <a:lnTo>
                    <a:pt x="0" y="918405"/>
                  </a:lnTo>
                  <a:cubicBezTo>
                    <a:pt x="0" y="442704"/>
                    <a:pt x="324925" y="51443"/>
                    <a:pt x="741307" y="4394"/>
                  </a:cubicBezTo>
                  <a:close/>
                </a:path>
              </a:pathLst>
            </a:custGeom>
            <a:gradFill>
              <a:gsLst>
                <a:gs pos="4000">
                  <a:schemeClr val="bg1"/>
                </a:gs>
                <a:gs pos="50000">
                  <a:srgbClr val="7CD7D3">
                    <a:alpha val="0"/>
                  </a:srgbClr>
                </a:gs>
                <a:gs pos="100000">
                  <a:srgbClr val="07B4AC">
                    <a:alpha val="0"/>
                  </a:srgb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4ADF56A-65DF-4815-B062-9F2F5E39C9FC}"/>
              </a:ext>
            </a:extLst>
          </p:cNvPr>
          <p:cNvSpPr txBox="1"/>
          <p:nvPr/>
        </p:nvSpPr>
        <p:spPr>
          <a:xfrm>
            <a:off x="11592991" y="6445968"/>
            <a:ext cx="397237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r>
              <a:rPr lang="ru-RU" sz="1400" dirty="0">
                <a:latin typeface="Rubrik New Light" panose="00000400000000000000" pitchFamily="2" charset="-52"/>
                <a:cs typeface="Segoe UI" panose="020B0502040204020203" pitchFamily="34" charset="0"/>
              </a:rPr>
              <a:t>9</a:t>
            </a:r>
          </a:p>
          <a:p>
            <a:pPr algn="r"/>
            <a:endParaRPr lang="ru-RU" sz="1400" dirty="0">
              <a:latin typeface="Rubrik New Light" panose="00000400000000000000" pitchFamily="2" charset="-52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9247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9173</TotalTime>
  <Words>857</Words>
  <Application>Microsoft Office PowerPoint</Application>
  <PresentationFormat>Широкоэкранный</PresentationFormat>
  <Paragraphs>191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30" baseType="lpstr">
      <vt:lpstr>Bahnschrift SemiBold SemiConden</vt:lpstr>
      <vt:lpstr>Times New Roman</vt:lpstr>
      <vt:lpstr>Calibri Light</vt:lpstr>
      <vt:lpstr>Arial</vt:lpstr>
      <vt:lpstr>Bahnschrift SemiLight Condensed</vt:lpstr>
      <vt:lpstr>Segoe UI</vt:lpstr>
      <vt:lpstr>Calibri</vt:lpstr>
      <vt:lpstr>SimSun</vt:lpstr>
      <vt:lpstr>Rubrik New Bold</vt:lpstr>
      <vt:lpstr>Courier New</vt:lpstr>
      <vt:lpstr>Wingdings 3</vt:lpstr>
      <vt:lpstr>Rubrik New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Регина Р. Ахметгалиева</dc:creator>
  <cp:lastModifiedBy>Ляйсан Д. Асхатова</cp:lastModifiedBy>
  <cp:revision>248</cp:revision>
  <cp:lastPrinted>2021-10-26T12:23:44Z</cp:lastPrinted>
  <dcterms:created xsi:type="dcterms:W3CDTF">2021-09-06T13:29:59Z</dcterms:created>
  <dcterms:modified xsi:type="dcterms:W3CDTF">2025-06-09T14:09:02Z</dcterms:modified>
</cp:coreProperties>
</file>